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7" r:id="rId3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8C94-3DC3-3C46-9BD6-2711071C50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70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Fibonacci-Zahlen findet man kurioserweise an viele Stellen in der Natur</a:t>
            </a:r>
          </a:p>
          <a:p>
            <a:r>
              <a:rPr lang="de-DE" dirty="0"/>
              <a:t>Beispiel Samen einer Sonnenblume: Die Anzahl der in beide Richtungen verlaufenden Spiralen entspricht zwei aufeinanderfolgenden Fibonacci-Zahlen</a:t>
            </a:r>
          </a:p>
          <a:p>
            <a:r>
              <a:rPr lang="de-DE" dirty="0"/>
              <a:t>Die Fibonacci-Zahlen stehen im direkten Zusammenhang mit dem Goldenen Schnitt</a:t>
            </a:r>
          </a:p>
          <a:p>
            <a:r>
              <a:rPr lang="de-DE" dirty="0"/>
              <a:t>Der Goldene Schnitt findet sich insbesondere in Kunst und Architektur wieder.</a:t>
            </a:r>
          </a:p>
          <a:p>
            <a:endParaRPr lang="de-DE" dirty="0"/>
          </a:p>
          <a:p>
            <a:r>
              <a:rPr lang="de-DE" dirty="0"/>
              <a:t>Die Fibonacci-Zahlen bilden eine sogenannte Folge. </a:t>
            </a:r>
          </a:p>
          <a:p>
            <a:r>
              <a:rPr lang="de-DE" dirty="0"/>
              <a:t>Das Bildungsgesetz: Jede Fibonacci-Zahl (a</a:t>
            </a:r>
            <a:r>
              <a:rPr lang="de-DE" baseline="-25000" dirty="0"/>
              <a:t>n</a:t>
            </a:r>
            <a:r>
              <a:rPr lang="de-DE" dirty="0"/>
              <a:t>) ist die Summe ihrer beider Vorgänger (a</a:t>
            </a:r>
            <a:r>
              <a:rPr lang="de-DE" baseline="-25000" dirty="0"/>
              <a:t>n-2</a:t>
            </a:r>
            <a:r>
              <a:rPr lang="de-DE" dirty="0"/>
              <a:t> + a</a:t>
            </a:r>
            <a:r>
              <a:rPr lang="de-DE" baseline="-25000" dirty="0"/>
              <a:t>n-1</a:t>
            </a:r>
            <a:r>
              <a:rPr lang="de-DE" dirty="0"/>
              <a:t>)</a:t>
            </a:r>
          </a:p>
          <a:p>
            <a:r>
              <a:rPr lang="de-DE" dirty="0"/>
              <a:t>55=21+34</a:t>
            </a:r>
          </a:p>
          <a:p>
            <a:endParaRPr lang="de-DE" dirty="0"/>
          </a:p>
          <a:p>
            <a:r>
              <a:rPr lang="de-DE" dirty="0"/>
              <a:t>Stellt euch die Mathematik als ein Stein für Stein aufgebautes Haus vor.</a:t>
            </a:r>
          </a:p>
          <a:p>
            <a:r>
              <a:rPr lang="de-DE" dirty="0"/>
              <a:t>Das Fundament für das Haus der Mathematik sind die Axiome. Das sind grundlegende mathematische Aussagen, die als wahr angenommen werden. </a:t>
            </a:r>
          </a:p>
          <a:p>
            <a:r>
              <a:rPr lang="de-DE" dirty="0"/>
              <a:t>Ein Beispiel dafür ist: "Jede natürliche Zahl </a:t>
            </a:r>
            <a:r>
              <a:rPr lang="de-DE" i="1" dirty="0">
                <a:effectLst/>
                <a:latin typeface="MathJax_Math"/>
              </a:rPr>
              <a:t>n</a:t>
            </a:r>
            <a:r>
              <a:rPr lang="de-DE" dirty="0"/>
              <a:t> hat genau einen Nachfolger </a:t>
            </a:r>
            <a:r>
              <a:rPr lang="de-DE" i="1" dirty="0">
                <a:effectLst/>
                <a:latin typeface="MathJax_Math"/>
              </a:rPr>
              <a:t>n</a:t>
            </a:r>
            <a:r>
              <a:rPr lang="de-DE" dirty="0">
                <a:effectLst/>
                <a:latin typeface="MathJax_Main"/>
              </a:rPr>
              <a:t>+1</a:t>
            </a:r>
            <a:r>
              <a:rPr lang="de-DE" dirty="0"/>
              <a:t>." </a:t>
            </a:r>
          </a:p>
          <a:p>
            <a:r>
              <a:rPr lang="de-DE" dirty="0"/>
              <a:t>Darauf aufbauend werden mathematische Sätze (auch Theoreme genannt) formuliert. </a:t>
            </a:r>
          </a:p>
          <a:p>
            <a:r>
              <a:rPr lang="de-DE" dirty="0"/>
              <a:t>Diese müssen bewiesen werden, um von den Mathematikern als wahr akzeptiert zu werden. </a:t>
            </a:r>
          </a:p>
          <a:p>
            <a:r>
              <a:rPr lang="de-DE" dirty="0"/>
              <a:t>Die Beweise sind also der Mörtel am Haus der Mathematik; sie halten alles zusammen.</a:t>
            </a:r>
          </a:p>
          <a:p>
            <a:endParaRPr lang="de-DE" dirty="0"/>
          </a:p>
          <a:p>
            <a:r>
              <a:rPr lang="de-DE" dirty="0"/>
              <a:t>Wir lernen direkte und indirekte Beweise und die Beweisführung der vollständigen Induktion kennen.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8C94-3DC3-3C46-9BD6-2711071C50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1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130.png"/><Relationship Id="rId4" Type="http://schemas.openxmlformats.org/officeDocument/2006/relationships/image" Target="../media/image90.png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Mathematik / Physik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WPU Klasse 10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Inhalt: weiterführende Themengebiete, die im Regelunterricht zu kurz oder gar nicht zur Sprache kommen</a:t>
            </a:r>
          </a:p>
          <a:p>
            <a:pPr lvl="1"/>
            <a:r>
              <a:rPr lang="de-DE" sz="2800" u="sng" dirty="0"/>
              <a:t>kein</a:t>
            </a:r>
            <a:r>
              <a:rPr lang="de-DE" sz="2800" dirty="0"/>
              <a:t> Vorgriff auf die Inhalte des Unterrichts in der Oberstufe</a:t>
            </a:r>
          </a:p>
          <a:p>
            <a:pPr lvl="1"/>
            <a:endParaRPr lang="de-DE" sz="2800" dirty="0"/>
          </a:p>
          <a:p>
            <a:r>
              <a:rPr lang="de-DE" sz="3200" dirty="0"/>
              <a:t>Behandelte Themen sind abhängig von der Lehrkraft</a:t>
            </a:r>
          </a:p>
          <a:p>
            <a:pPr lvl="1"/>
            <a:r>
              <a:rPr lang="de-DE" sz="2800" dirty="0"/>
              <a:t>Auswahl an </a:t>
            </a:r>
            <a:r>
              <a:rPr lang="de-DE" sz="2800" u="sng" dirty="0"/>
              <a:t>möglichen</a:t>
            </a:r>
            <a:r>
              <a:rPr lang="de-DE" sz="2800" dirty="0"/>
              <a:t> Themen auf den nächsten Folien</a:t>
            </a:r>
          </a:p>
        </p:txBody>
      </p:sp>
    </p:spTree>
    <p:extLst>
      <p:ext uri="{BB962C8B-B14F-4D97-AF65-F5344CB8AC3E}">
        <p14:creationId xmlns:p14="http://schemas.microsoft.com/office/powerpoint/2010/main" val="18236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Mathematik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WPU Klasse 10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600" u="sng" dirty="0"/>
              <a:t>Mögliche Themen</a:t>
            </a:r>
            <a:r>
              <a:rPr lang="de-DE" sz="3600" dirty="0"/>
              <a:t>:</a:t>
            </a:r>
          </a:p>
          <a:p>
            <a:r>
              <a:rPr lang="de-DE" sz="3600" b="1" dirty="0"/>
              <a:t>Fibonacci-Zahlen und der Goldene Schnitt</a:t>
            </a:r>
          </a:p>
          <a:p>
            <a:pPr marL="365116" lvl="1" indent="-365116">
              <a:spcBef>
                <a:spcPts val="1000"/>
              </a:spcBef>
            </a:pPr>
            <a:r>
              <a:rPr lang="de-DE" b="1" dirty="0"/>
              <a:t>Folgen und Reihen</a:t>
            </a:r>
          </a:p>
          <a:p>
            <a:pPr marL="365116" lvl="1" indent="-365116">
              <a:spcBef>
                <a:spcPts val="1000"/>
              </a:spcBef>
            </a:pPr>
            <a:r>
              <a:rPr lang="de-DE" b="1" dirty="0"/>
              <a:t>Beweisverfahren</a:t>
            </a:r>
          </a:p>
          <a:p>
            <a:pPr marL="806430" lvl="2" indent="-365116">
              <a:spcBef>
                <a:spcPts val="1000"/>
              </a:spcBef>
            </a:pPr>
            <a:r>
              <a:rPr lang="de-DE" sz="2800" dirty="0"/>
              <a:t>Direkte und indirekte Beweise</a:t>
            </a:r>
          </a:p>
          <a:p>
            <a:pPr marL="806430" lvl="2" indent="-365116">
              <a:spcBef>
                <a:spcPts val="1000"/>
              </a:spcBef>
            </a:pPr>
            <a:r>
              <a:rPr lang="de-DE" sz="2800" dirty="0"/>
              <a:t>Beweis mit vollständiger Induktion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E3BF43-8A62-4D08-BE33-6B19CDD28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715" y="1119353"/>
            <a:ext cx="1955501" cy="2309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102FE79-99F4-4791-A684-73D22380A65F}"/>
                  </a:ext>
                </a:extLst>
              </p:cNvPr>
              <p:cNvSpPr txBox="1"/>
              <p:nvPr/>
            </p:nvSpPr>
            <p:spPr>
              <a:xfrm>
                <a:off x="8167009" y="3401138"/>
                <a:ext cx="3682679" cy="672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0, 1, 1, 2, 3, 5, 8, 13, 21, </m:t>
                      </m:r>
                      <m:r>
                        <a:rPr kumimoji="0" lang="de-DE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𝟑𝟒</m:t>
                      </m:r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de-DE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𝟓𝟓</m:t>
                      </m:r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</m:t>
                      </m:r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102FE79-99F4-4791-A684-73D22380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09" y="3401138"/>
                <a:ext cx="3682679" cy="672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07EBE3F-D03A-48E3-B8BA-2BCC502C63D1}"/>
                  </a:ext>
                </a:extLst>
              </p:cNvPr>
              <p:cNvSpPr txBox="1"/>
              <p:nvPr/>
            </p:nvSpPr>
            <p:spPr>
              <a:xfrm>
                <a:off x="6867073" y="1846929"/>
                <a:ext cx="2124364" cy="932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num>
                        <m:den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den>
                      </m:f>
                      <m:r>
                        <a:rPr kumimoji="0" lang="de-DE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num>
                        <m:den>
                          <m: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07EBE3F-D03A-48E3-B8BA-2BCC502C6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073" y="1846929"/>
                <a:ext cx="2124364" cy="932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564B566-D8CA-4AC5-99D1-DB36064E50E7}"/>
              </a:ext>
            </a:extLst>
          </p:cNvPr>
          <p:cNvGrpSpPr/>
          <p:nvPr/>
        </p:nvGrpSpPr>
        <p:grpSpPr>
          <a:xfrm>
            <a:off x="9536887" y="4234660"/>
            <a:ext cx="1872329" cy="1872329"/>
            <a:chOff x="9526475" y="4179924"/>
            <a:chExt cx="1872329" cy="187232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6A952F7-F871-4E0E-8E4F-715D08EE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26475" y="4179924"/>
              <a:ext cx="1872329" cy="1872329"/>
            </a:xfrm>
            <a:prstGeom prst="ellipse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4AC2354-0FF8-4EA1-9B33-E02C26F1A711}"/>
                </a:ext>
              </a:extLst>
            </p:cNvPr>
            <p:cNvSpPr txBox="1"/>
            <p:nvPr/>
          </p:nvSpPr>
          <p:spPr>
            <a:xfrm>
              <a:off x="9920003" y="4400485"/>
              <a:ext cx="542636" cy="4385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5BE0CDA-05A8-438B-950A-D453E64C6EA8}"/>
                </a:ext>
              </a:extLst>
            </p:cNvPr>
            <p:cNvSpPr txBox="1"/>
            <p:nvPr/>
          </p:nvSpPr>
          <p:spPr>
            <a:xfrm>
              <a:off x="10769567" y="4701291"/>
              <a:ext cx="542636" cy="4385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6AD1B8-867F-4F52-B08E-AF3E1AD142EF}"/>
                  </a:ext>
                </a:extLst>
              </p:cNvPr>
              <p:cNvSpPr txBox="1"/>
              <p:nvPr/>
            </p:nvSpPr>
            <p:spPr>
              <a:xfrm>
                <a:off x="5567136" y="3472623"/>
                <a:ext cx="2599873" cy="498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𝐚</m:t>
                        </m:r>
                      </m:e>
                      <m:sub>
                        <m:r>
                          <a:rPr kumimoji="0" lang="de-DE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𝐧</m:t>
                        </m:r>
                      </m:sub>
                    </m:sSub>
                    <m:r>
                      <a:rPr kumimoji="0" lang="de-DE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</m:t>
                    </m:r>
                  </m:oMath>
                </a14:m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𝐚</m:t>
                        </m:r>
                      </m:e>
                      <m:sub>
                        <m:r>
                          <a:rPr kumimoji="0" lang="de-D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𝐧</m:t>
                        </m:r>
                        <m:r>
                          <a:rPr kumimoji="0" lang="de-DE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de-DE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de-DE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de-D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𝐚</m:t>
                        </m:r>
                      </m:e>
                      <m:sub>
                        <m:r>
                          <a:rPr kumimoji="0" lang="de-D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𝐧</m:t>
                        </m:r>
                        <m:r>
                          <a:rPr kumimoji="0" lang="de-DE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de-DE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de-DE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de-DE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6AD1B8-867F-4F52-B08E-AF3E1AD14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36" y="3472623"/>
                <a:ext cx="2599873" cy="4982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5ED0747-05EE-4BF6-9380-B5D4CC6C8D8B}"/>
                  </a:ext>
                </a:extLst>
              </p:cNvPr>
              <p:cNvSpPr txBox="1"/>
              <p:nvPr/>
            </p:nvSpPr>
            <p:spPr>
              <a:xfrm>
                <a:off x="6867073" y="5040323"/>
                <a:ext cx="2126490" cy="959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de-DE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k</m:t>
                          </m:r>
                          <m: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k</m:t>
                          </m:r>
                        </m:e>
                      </m:nary>
                      <m:r>
                        <a:rPr kumimoji="0" lang="de-DE" sz="1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  <m: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  <m: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+1)</m:t>
                          </m:r>
                        </m:num>
                        <m:den>
                          <m:r>
                            <a:rPr kumimoji="0" lang="de-DE" sz="1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de-DE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5ED0747-05EE-4BF6-9380-B5D4CC6C8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073" y="5040323"/>
                <a:ext cx="2126490" cy="959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3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  <p:bldP spid="10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300</Words>
  <Application>Microsoft Office PowerPoint</Application>
  <PresentationFormat>Breitbild</PresentationFormat>
  <Paragraphs>42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Georgia</vt:lpstr>
      <vt:lpstr>Helvetica Neue</vt:lpstr>
      <vt:lpstr>Helvetica Neue Bold Condensed</vt:lpstr>
      <vt:lpstr>Helvetica Neue Condensed</vt:lpstr>
      <vt:lpstr>MathJax_Main</vt:lpstr>
      <vt:lpstr>MathJax_Math</vt:lpstr>
      <vt:lpstr>Menlo-Regular</vt:lpstr>
      <vt:lpstr>Office-Design</vt:lpstr>
      <vt:lpstr>Mathematik / Physik </vt:lpstr>
      <vt:lpstr>Mathematik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139</cp:revision>
  <cp:lastPrinted>2019-01-31T13:59:19Z</cp:lastPrinted>
  <dcterms:created xsi:type="dcterms:W3CDTF">2017-10-02T09:11:47Z</dcterms:created>
  <dcterms:modified xsi:type="dcterms:W3CDTF">2024-04-26T12:18:29Z</dcterms:modified>
</cp:coreProperties>
</file>