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86" r:id="rId2"/>
    <p:sldId id="287" r:id="rId3"/>
    <p:sldId id="288" r:id="rId4"/>
    <p:sldId id="289" r:id="rId5"/>
    <p:sldId id="290" r:id="rId6"/>
  </p:sldIdLst>
  <p:sldSz cx="12192000" cy="6858000"/>
  <p:notesSz cx="6735763" cy="9866313"/>
  <p:defaultTextStyle>
    <a:defPPr>
      <a:defRPr lang="de-DE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EE7"/>
    <a:srgbClr val="3F3F3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87" autoAdjust="0"/>
    <p:restoredTop sz="94690"/>
  </p:normalViewPr>
  <p:slideViewPr>
    <p:cSldViewPr snapToGrid="0" snapToObjects="1">
      <p:cViewPr varScale="1">
        <p:scale>
          <a:sx n="114" d="100"/>
          <a:sy n="114" d="100"/>
        </p:scale>
        <p:origin x="19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300" d="100"/>
          <a:sy n="300" d="100"/>
        </p:scale>
        <p:origin x="269" y="6499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F48E2-1D9C-4B82-B634-F5ADD89D802E}" type="datetimeFigureOut">
              <a:rPr lang="de-DE" smtClean="0"/>
              <a:t>26.04.2024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043FD-EA08-464D-8FF6-88F71D5FD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918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1CB1B-28B3-FB4E-A150-02C88008A711}" type="datetimeFigureOut">
              <a:rPr lang="de-DE" smtClean="0"/>
              <a:pPr/>
              <a:t>26.04.2024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E8C94-3DC3-3C46-9BD6-2711071C50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78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40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altLang="de-DE"/>
              <a:t>Ob im täglichen Straßenbild, verstreut in der Landschaft oder gut versteckt – Überreste römischer Kultur sind im Alltag stets präsent und wir stolpern immer wieder über sie, oftmals vielleicht sogar, ohne uns darüber bewusst zu werden.</a:t>
            </a:r>
          </a:p>
          <a:p>
            <a:r>
              <a:rPr lang="de-DE" altLang="de-DE"/>
              <a:t>Bild 1: Porta Nigra, ehemaliges römisches Stadttor in Trier</a:t>
            </a:r>
          </a:p>
          <a:p>
            <a:r>
              <a:rPr lang="de-DE" altLang="de-DE"/>
              <a:t>Bild 2: Forum Romanum in Rom, ältestes römisches Forum und einst Mittelpunkt des politischen, wirtschaftlichen, kulturellen und religiösen Lebens </a:t>
            </a:r>
          </a:p>
          <a:p>
            <a:r>
              <a:rPr lang="de-DE" altLang="de-DE"/>
              <a:t>Bild 3: Rekonstruktion eines Wachturms am Limes, dem römischen Grenzwall</a:t>
            </a:r>
          </a:p>
          <a:p>
            <a:r>
              <a:rPr lang="de-DE" altLang="de-DE"/>
              <a:t>Bild 4: Therme in Bath, England</a:t>
            </a:r>
          </a:p>
          <a:p>
            <a:r>
              <a:rPr lang="de-DE" altLang="de-DE"/>
              <a:t>Bild 5: Pont du Gard, Viadukt in Südfrankreich</a:t>
            </a:r>
          </a:p>
          <a:p>
            <a:r>
              <a:rPr lang="de-DE" altLang="de-DE"/>
              <a:t>Bild 6: Exkursion zu einer römischen Ausgrabungsstätte</a:t>
            </a:r>
          </a:p>
          <a:p>
            <a:r>
              <a:rPr lang="de-DE" altLang="de-DE"/>
              <a:t>Bild 7: alltäglicher Anblick – Straßennamen, die an die Römer erinnern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61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altLang="de-DE"/>
              <a:t>Ob im täglichen Straßenbild, verstreut in der Landschaft oder gut versteckt – Überreste römischer Kultur sind im Alltag stets präsent und wir stolpern immer wieder über sie, oftmals vielleicht sogar, ohne uns darüber bewusst zu werden.</a:t>
            </a:r>
          </a:p>
          <a:p>
            <a:r>
              <a:rPr lang="de-DE" altLang="de-DE"/>
              <a:t>Bild 1: Porta Nigra, ehemaliges römisches Stadttor in Trier</a:t>
            </a:r>
          </a:p>
          <a:p>
            <a:r>
              <a:rPr lang="de-DE" altLang="de-DE"/>
              <a:t>Bild 2: Forum Romanum in Rom, ältestes römisches Forum und einst Mittelpunkt des politischen, wirtschaftlichen, kulturellen und religiösen Lebens </a:t>
            </a:r>
          </a:p>
          <a:p>
            <a:r>
              <a:rPr lang="de-DE" altLang="de-DE"/>
              <a:t>Bild 3: Rekonstruktion eines Wachturms am Limes, dem römischen Grenzwall</a:t>
            </a:r>
          </a:p>
          <a:p>
            <a:r>
              <a:rPr lang="de-DE" altLang="de-DE"/>
              <a:t>Bild 4: Therme in Bath, England</a:t>
            </a:r>
          </a:p>
          <a:p>
            <a:r>
              <a:rPr lang="de-DE" altLang="de-DE"/>
              <a:t>Bild 5: Pont du Gard, Viadukt in Südfrankreich</a:t>
            </a:r>
          </a:p>
          <a:p>
            <a:r>
              <a:rPr lang="de-DE" altLang="de-DE"/>
              <a:t>Bild 6: Exkursion zu einer römischen Ausgrabungsstätte</a:t>
            </a:r>
          </a:p>
          <a:p>
            <a:r>
              <a:rPr lang="de-DE" altLang="de-DE"/>
              <a:t>Bild 7: alltäglicher Anblick – Straßennamen, die an die Römer erinnern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altLang="de-DE"/>
              <a:t>Ob im täglichen Straßenbild, verstreut in der Landschaft oder gut versteckt – Überreste römischer Kultur sind im Alltag stets präsent und wir stolpern immer wieder über sie, oftmals vielleicht sogar, ohne uns darüber bewusst zu werden.</a:t>
            </a:r>
          </a:p>
          <a:p>
            <a:r>
              <a:rPr lang="de-DE" altLang="de-DE"/>
              <a:t>Bild 1: Porta Nigra, ehemaliges römisches Stadttor in Trier</a:t>
            </a:r>
          </a:p>
          <a:p>
            <a:r>
              <a:rPr lang="de-DE" altLang="de-DE"/>
              <a:t>Bild 2: Forum Romanum in Rom, ältestes römisches Forum und einst Mittelpunkt des politischen, wirtschaftlichen, kulturellen und religiösen Lebens </a:t>
            </a:r>
          </a:p>
          <a:p>
            <a:r>
              <a:rPr lang="de-DE" altLang="de-DE"/>
              <a:t>Bild 3: Rekonstruktion eines Wachturms am Limes, dem römischen Grenzwall</a:t>
            </a:r>
          </a:p>
          <a:p>
            <a:r>
              <a:rPr lang="de-DE" altLang="de-DE"/>
              <a:t>Bild 4: Therme in Bath, England</a:t>
            </a:r>
          </a:p>
          <a:p>
            <a:r>
              <a:rPr lang="de-DE" altLang="de-DE"/>
              <a:t>Bild 5: Pont du Gard, Viadukt in Südfrankreich</a:t>
            </a:r>
          </a:p>
          <a:p>
            <a:r>
              <a:rPr lang="de-DE" altLang="de-DE"/>
              <a:t>Bild 6: Exkursion zu einer römischen Ausgrabungsstätte</a:t>
            </a:r>
          </a:p>
          <a:p>
            <a:r>
              <a:rPr lang="de-DE" altLang="de-DE"/>
              <a:t>Bild 7: alltäglicher Anblick – Straßennamen, die an die Römer erinnern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altLang="de-DE"/>
              <a:t>Ob im täglichen Straßenbild, verstreut in der Landschaft oder gut versteckt – Überreste römischer Kultur sind im Alltag stets präsent und wir stolpern immer wieder über sie, oftmals vielleicht sogar, ohne uns darüber bewusst zu werden.</a:t>
            </a:r>
          </a:p>
          <a:p>
            <a:r>
              <a:rPr lang="de-DE" altLang="de-DE"/>
              <a:t>Bild 1: Porta Nigra, ehemaliges römisches Stadttor in Trier</a:t>
            </a:r>
          </a:p>
          <a:p>
            <a:r>
              <a:rPr lang="de-DE" altLang="de-DE"/>
              <a:t>Bild 2: Forum Romanum in Rom, ältestes römisches Forum und einst Mittelpunkt des politischen, wirtschaftlichen, kulturellen und religiösen Lebens </a:t>
            </a:r>
          </a:p>
          <a:p>
            <a:r>
              <a:rPr lang="de-DE" altLang="de-DE"/>
              <a:t>Bild 3: Rekonstruktion eines Wachturms am Limes, dem römischen Grenzwall</a:t>
            </a:r>
          </a:p>
          <a:p>
            <a:r>
              <a:rPr lang="de-DE" altLang="de-DE"/>
              <a:t>Bild 4: Therme in Bath, England</a:t>
            </a:r>
          </a:p>
          <a:p>
            <a:r>
              <a:rPr lang="de-DE" altLang="de-DE"/>
              <a:t>Bild 5: Pont du Gard, Viadukt in Südfrankreich</a:t>
            </a:r>
          </a:p>
          <a:p>
            <a:r>
              <a:rPr lang="de-DE" altLang="de-DE"/>
              <a:t>Bild 6: Exkursion zu einer römischen Ausgrabungsstätte</a:t>
            </a:r>
          </a:p>
          <a:p>
            <a:r>
              <a:rPr lang="de-DE" altLang="de-DE"/>
              <a:t>Bild 7: alltäglicher Anblick – Straßennamen, die an die Römer erinnern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ackground_0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Bild 4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69" y="2235705"/>
            <a:ext cx="4647483" cy="23721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8126F-6176-45E3-8B7D-FDA3889C858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6260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telfolie">
    <p:bg>
      <p:bgPr>
        <a:solidFill>
          <a:srgbClr val="00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237006" y="2632665"/>
            <a:ext cx="11788569" cy="1382288"/>
          </a:xfrm>
        </p:spPr>
        <p:txBody>
          <a:bodyPr wrap="square" anchor="ctr">
            <a:normAutofit/>
          </a:bodyPr>
          <a:lstStyle>
            <a:lvl1pPr algn="l">
              <a:defRPr sz="8800" b="0" i="0" baseline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de-DE" dirty="0"/>
              <a:t>Titel der Konferenz</a:t>
            </a:r>
          </a:p>
        </p:txBody>
      </p:sp>
      <p:pic>
        <p:nvPicPr>
          <p:cNvPr id="10" name="Bild 9" descr="LOGO S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60829" y="4028345"/>
            <a:ext cx="3564744" cy="512127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pPr algn="r"/>
            <a:r>
              <a:rPr lang="de-DE" dirty="0" err="1"/>
              <a:t>Tag.Monat.Jahr</a:t>
            </a:r>
            <a:endParaRPr lang="de-DE" dirty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2270235" y="756745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91438" tIns="45719" rIns="91438" bIns="45719" rtlCol="0" anchor="ctr">
            <a:normAutofit/>
          </a:bodyPr>
          <a:lstStyle/>
          <a:p>
            <a:pPr algn="r"/>
            <a:endParaRPr lang="de-DE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237006" y="2154623"/>
            <a:ext cx="2102069" cy="478043"/>
          </a:xfrm>
          <a:prstGeom prst="rect">
            <a:avLst/>
          </a:prstGeom>
          <a:noFill/>
          <a:ln>
            <a:noFill/>
          </a:ln>
        </p:spPr>
        <p:txBody>
          <a:bodyPr vert="horz" wrap="none" lIns="91438" tIns="45719" rIns="91438" bIns="45719" rtlCol="0" anchor="ctr">
            <a:no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Condensed" charset="0"/>
                <a:ea typeface="Helvetica Neue Condensed" charset="0"/>
                <a:cs typeface="Helvetica Neue Condensed" charset="0"/>
              </a:rPr>
              <a:t>Willkommen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6308260"/>
            <a:ext cx="12192000" cy="550537"/>
          </a:xfrm>
          <a:prstGeom prst="rect">
            <a:avLst/>
          </a:prstGeom>
          <a:solidFill>
            <a:srgbClr val="00C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1" y="895349"/>
            <a:ext cx="7523735" cy="781051"/>
          </a:xfrm>
        </p:spPr>
        <p:txBody>
          <a:bodyPr>
            <a:noAutofit/>
          </a:bodyPr>
          <a:lstStyle>
            <a:lvl1pPr>
              <a:defRPr sz="55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/>
              <a:t>Headline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038600" y="6400567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8200" y="6378562"/>
            <a:ext cx="2504355" cy="365124"/>
          </a:xfrm>
        </p:spPr>
        <p:txBody>
          <a:bodyPr/>
          <a:lstStyle>
            <a:lvl1pPr algn="l">
              <a:defRPr/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81001"/>
            <a:ext cx="5867400" cy="514351"/>
          </a:xfrm>
        </p:spPr>
        <p:txBody>
          <a:bodyPr/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Oberthema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838200" y="1923616"/>
            <a:ext cx="10281920" cy="4322841"/>
          </a:xfrm>
        </p:spPr>
        <p:txBody>
          <a:bodyPr>
            <a:normAutofit/>
          </a:bodyPr>
          <a:lstStyle>
            <a:lvl1pPr marL="365116" indent="-365116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4000"/>
            </a:lvl1pPr>
            <a:lvl2pPr marL="849292" indent="-392104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600"/>
            </a:lvl2pPr>
            <a:lvl3pPr marL="1290606" indent="-376229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200"/>
            </a:lvl3pPr>
            <a:lvl4pPr marL="1689058" indent="-317492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4pPr>
            <a:lvl5pPr marL="2057349" indent="-228594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defRPr sz="2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15" name="Bild 14" descr="LOGO S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200" y="894104"/>
            <a:ext cx="5323115" cy="781051"/>
          </a:xfrm>
        </p:spPr>
        <p:txBody>
          <a:bodyPr>
            <a:noAutofit/>
          </a:bodyPr>
          <a:lstStyle>
            <a:lvl1pPr>
              <a:defRPr sz="55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/>
              <a:t>Headline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400567"/>
            <a:ext cx="2504355" cy="365124"/>
          </a:xfrm>
        </p:spPr>
        <p:txBody>
          <a:bodyPr/>
          <a:lstStyle>
            <a:lvl1pPr algn="l">
              <a:defRPr/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53200" y="379754"/>
            <a:ext cx="4561755" cy="514351"/>
          </a:xfrm>
        </p:spPr>
        <p:txBody>
          <a:bodyPr/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Oberthema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6553200" y="1943533"/>
            <a:ext cx="5323115" cy="4322841"/>
          </a:xfrm>
        </p:spPr>
        <p:txBody>
          <a:bodyPr>
            <a:normAutofit/>
          </a:bodyPr>
          <a:lstStyle>
            <a:lvl1pPr marL="365116" indent="-365116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600"/>
            </a:lvl1pPr>
            <a:lvl2pPr marL="849292" indent="-392104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200"/>
            </a:lvl2pPr>
            <a:lvl3pPr marL="1290606" indent="-376229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3pPr>
            <a:lvl4pPr marL="1689058" indent="-317492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4pPr>
            <a:lvl5pPr marL="2057349" indent="-228594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defRPr sz="2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15" name="Bild 14" descr="LOGO S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  <p:sp>
        <p:nvSpPr>
          <p:cNvPr id="9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-318" y="0"/>
            <a:ext cx="6116639" cy="6858000"/>
          </a:xfrm>
          <a:solidFill>
            <a:schemeClr val="tx1"/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einfügen</a:t>
            </a:r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" b="75043"/>
          <a:stretch/>
        </p:blipFill>
        <p:spPr>
          <a:xfrm>
            <a:off x="0" y="-19328"/>
            <a:ext cx="12193285" cy="41232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600" cy="2221131"/>
          </a:xfrm>
        </p:spPr>
        <p:txBody>
          <a:bodyPr anchor="b"/>
          <a:lstStyle>
            <a:lvl1pPr>
              <a:defRPr sz="60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 dirty="0"/>
              <a:t>?. Punkt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66042" y="4278087"/>
            <a:ext cx="9781409" cy="2264228"/>
          </a:xfrm>
        </p:spPr>
        <p:txBody>
          <a:bodyPr anchor="ctr">
            <a:normAutofit/>
          </a:bodyPr>
          <a:lstStyle>
            <a:lvl1pPr marL="457189" indent="-457189">
              <a:buClr>
                <a:srgbClr val="00CEE7"/>
              </a:buClr>
              <a:buSzPct val="80000"/>
              <a:buFont typeface="Menlo-Regular" charset="0"/>
              <a:buChar char="⚀"/>
              <a:defRPr sz="32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27"/>
            <a:ext cx="1996967" cy="101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5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" b="83251"/>
          <a:stretch/>
        </p:blipFill>
        <p:spPr>
          <a:xfrm>
            <a:off x="0" y="-19327"/>
            <a:ext cx="12193285" cy="27734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1" y="1480457"/>
            <a:ext cx="10515600" cy="1230989"/>
          </a:xfrm>
        </p:spPr>
        <p:txBody>
          <a:bodyPr anchor="b"/>
          <a:lstStyle>
            <a:lvl1pPr>
              <a:defRPr sz="60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 dirty="0"/>
              <a:t>?. Punkt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27"/>
            <a:ext cx="1996967" cy="1019285"/>
          </a:xfrm>
          <a:prstGeom prst="rect">
            <a:avLst/>
          </a:prstGeom>
        </p:spPr>
      </p:pic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2754085"/>
            <a:ext cx="12192000" cy="41039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Bild einfügen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2583" cy="6858000"/>
          </a:xfrm>
          <a:prstGeom prst="rect">
            <a:avLst/>
          </a:prstGeom>
        </p:spPr>
      </p:pic>
      <p:pic>
        <p:nvPicPr>
          <p:cNvPr id="10" name="Bild 9" descr="LOGO S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0201" y="0"/>
            <a:ext cx="8985780" cy="6858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2773680" y="741680"/>
            <a:ext cx="6736080" cy="368808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773681" y="741680"/>
            <a:ext cx="6736080" cy="3688080"/>
          </a:xfrm>
        </p:spPr>
        <p:txBody>
          <a:bodyPr anchor="ctr">
            <a:noAutofit/>
          </a:bodyPr>
          <a:lstStyle>
            <a:lvl1pPr algn="ctr">
              <a:defRPr sz="4300" b="0" i="0" baseline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de-DE" dirty="0"/>
              <a:t>Text einfügen ...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2583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76464" y="1793189"/>
            <a:ext cx="11788569" cy="3110243"/>
          </a:xfrm>
        </p:spPr>
        <p:txBody>
          <a:bodyPr anchor="ctr">
            <a:normAutofit/>
          </a:bodyPr>
          <a:lstStyle>
            <a:lvl1pPr algn="ctr">
              <a:defRPr sz="7100" b="0" i="1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de-DE" dirty="0"/>
              <a:t>„Hier könnte ein Zitat stehen“</a:t>
            </a:r>
          </a:p>
        </p:txBody>
      </p:sp>
      <p:pic>
        <p:nvPicPr>
          <p:cNvPr id="10" name="Bild 9" descr="LOGO S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 S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1" y="190066"/>
            <a:ext cx="7523735" cy="1026861"/>
          </a:xfrm>
          <a:prstGeom prst="rect">
            <a:avLst/>
          </a:prstGeom>
          <a:noFill/>
          <a:ln>
            <a:noFill/>
          </a:ln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646528"/>
            <a:ext cx="10515600" cy="458108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49367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165EF097-799B-8E4D-BA54-D97FF4385E5C}" type="datetime1">
              <a:rPr lang="de-DE" smtClean="0"/>
              <a:pPr/>
              <a:t>26.04.2024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85476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485476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990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5" r:id="rId3"/>
    <p:sldLayoutId id="2147483667" r:id="rId4"/>
    <p:sldLayoutId id="2147483651" r:id="rId5"/>
    <p:sldLayoutId id="2147483666" r:id="rId6"/>
    <p:sldLayoutId id="2147483659" r:id="rId7"/>
    <p:sldLayoutId id="2147483663" r:id="rId8"/>
    <p:sldLayoutId id="2147483655" r:id="rId9"/>
    <p:sldLayoutId id="2147483669" r:id="rId10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effectLst/>
          <a:latin typeface="Helvetica Neue" charset="0"/>
          <a:ea typeface="Helvetica Neue" charset="0"/>
          <a:cs typeface="Helvetica Neue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/>
          </p:cNvSpPr>
          <p:nvPr/>
        </p:nvSpPr>
        <p:spPr bwMode="auto">
          <a:xfrm>
            <a:off x="251885" y="1162051"/>
            <a:ext cx="1168611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1400"/>
              </a:spcBef>
            </a:pPr>
            <a:r>
              <a:rPr lang="de-DE" altLang="de-DE" sz="2700" b="1">
                <a:solidFill>
                  <a:srgbClr val="0096FF"/>
                </a:solidFill>
              </a:rPr>
              <a:t>Die Römer haben überall ihre Spuren hinterlassen…</a:t>
            </a:r>
          </a:p>
        </p:txBody>
      </p:sp>
      <p:pic>
        <p:nvPicPr>
          <p:cNvPr id="3074" name="Picture 2" descr="1009053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36232" r="32274" b="46440"/>
          <a:stretch>
            <a:fillRect/>
          </a:stretch>
        </p:blipFill>
        <p:spPr bwMode="auto">
          <a:xfrm rot="19730792">
            <a:off x="10511367" y="3859214"/>
            <a:ext cx="2203451" cy="139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 descr="1009053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r="75572" b="66232"/>
          <a:stretch>
            <a:fillRect/>
          </a:stretch>
        </p:blipFill>
        <p:spPr bwMode="auto">
          <a:xfrm rot="20599733">
            <a:off x="1" y="2563813"/>
            <a:ext cx="2493433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 descr="1009053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36232" r="32274" b="46440"/>
          <a:stretch>
            <a:fillRect/>
          </a:stretch>
        </p:blipFill>
        <p:spPr bwMode="auto">
          <a:xfrm rot="19111754">
            <a:off x="-1138766" y="1484314"/>
            <a:ext cx="22733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 descr="1009053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r="75572" b="66232"/>
          <a:stretch>
            <a:fillRect/>
          </a:stretch>
        </p:blipFill>
        <p:spPr bwMode="auto">
          <a:xfrm rot="20427400">
            <a:off x="7533218" y="3933825"/>
            <a:ext cx="2495549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 descr="1009053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5" t="36232" r="32274" b="46440"/>
          <a:stretch>
            <a:fillRect/>
          </a:stretch>
        </p:blipFill>
        <p:spPr bwMode="auto">
          <a:xfrm rot="19212144">
            <a:off x="5776385" y="2755900"/>
            <a:ext cx="2305049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9" name="Picture 7" descr="1009053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r="75572" b="66232"/>
          <a:stretch>
            <a:fillRect/>
          </a:stretch>
        </p:blipFill>
        <p:spPr bwMode="auto">
          <a:xfrm rot="21194363">
            <a:off x="2992967" y="3260725"/>
            <a:ext cx="2817284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0" name="Picture 8" descr="1009053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36232" r="32274" b="46440"/>
          <a:stretch>
            <a:fillRect/>
          </a:stretch>
        </p:blipFill>
        <p:spPr bwMode="auto">
          <a:xfrm rot="20291986">
            <a:off x="2734734" y="1773238"/>
            <a:ext cx="2199217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1" name="Text Box 9"/>
          <p:cNvSpPr txBox="1">
            <a:spLocks/>
          </p:cNvSpPr>
          <p:nvPr/>
        </p:nvSpPr>
        <p:spPr bwMode="auto">
          <a:xfrm>
            <a:off x="393701" y="6381751"/>
            <a:ext cx="12234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700"/>
              </a:spcBef>
            </a:pPr>
            <a:r>
              <a:rPr lang="de-DE" altLang="de-DE" sz="1200">
                <a:solidFill>
                  <a:srgbClr val="FFFFFF"/>
                </a:solidFill>
              </a:rPr>
              <a:t>2/16</a:t>
            </a:r>
          </a:p>
        </p:txBody>
      </p:sp>
      <p:pic>
        <p:nvPicPr>
          <p:cNvPr id="3082" name="Picture 10" descr="Trier_Porta_Nigra_BW_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495">
            <a:off x="1359378" y="4213636"/>
            <a:ext cx="4217783" cy="216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3" name="Picture 11" descr="K19_0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0" r="5980"/>
          <a:stretch>
            <a:fillRect/>
          </a:stretch>
        </p:blipFill>
        <p:spPr bwMode="auto">
          <a:xfrm rot="20838842">
            <a:off x="6444950" y="4086104"/>
            <a:ext cx="4796933" cy="212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4" name="Picture 12" descr="AAL_826-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r="6424"/>
          <a:stretch>
            <a:fillRect/>
          </a:stretch>
        </p:blipFill>
        <p:spPr bwMode="auto">
          <a:xfrm rot="449352">
            <a:off x="6505027" y="1730785"/>
            <a:ext cx="3788403" cy="190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5" name="Picture 13" descr="roemerstrass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396">
            <a:off x="1281099" y="1874127"/>
            <a:ext cx="3453420" cy="1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6" name="Text Box 14"/>
          <p:cNvSpPr txBox="1">
            <a:spLocks/>
          </p:cNvSpPr>
          <p:nvPr/>
        </p:nvSpPr>
        <p:spPr bwMode="auto">
          <a:xfrm>
            <a:off x="150285" y="434976"/>
            <a:ext cx="115527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r>
              <a:rPr lang="de-DE" altLang="de-DE" sz="4200" b="1">
                <a:latin typeface="Calibri" pitchFamily="34" charset="0"/>
                <a:sym typeface="Calibri" pitchFamily="34" charset="0"/>
              </a:rPr>
              <a:t>WPU Latein</a:t>
            </a:r>
          </a:p>
        </p:txBody>
      </p:sp>
    </p:spTree>
    <p:extLst>
      <p:ext uri="{BB962C8B-B14F-4D97-AF65-F5344CB8AC3E}">
        <p14:creationId xmlns:p14="http://schemas.microsoft.com/office/powerpoint/2010/main" val="271151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/>
          </p:cNvSpPr>
          <p:nvPr/>
        </p:nvSpPr>
        <p:spPr bwMode="auto">
          <a:xfrm>
            <a:off x="251885" y="1162051"/>
            <a:ext cx="1168611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1400"/>
              </a:spcBef>
            </a:pPr>
            <a:r>
              <a:rPr lang="de-DE" altLang="de-DE" sz="2700" b="1">
                <a:solidFill>
                  <a:srgbClr val="0096FF"/>
                </a:solidFill>
              </a:rPr>
              <a:t>Tote Sprache? Von wegen!</a:t>
            </a:r>
          </a:p>
        </p:txBody>
      </p:sp>
      <p:pic>
        <p:nvPicPr>
          <p:cNvPr id="5122" name="Picture 2" descr="1009053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36232" r="32274" b="46440"/>
          <a:stretch>
            <a:fillRect/>
          </a:stretch>
        </p:blipFill>
        <p:spPr bwMode="auto">
          <a:xfrm rot="19730792">
            <a:off x="10511367" y="3859214"/>
            <a:ext cx="2203451" cy="139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 descr="1009053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r="75572" b="66232"/>
          <a:stretch>
            <a:fillRect/>
          </a:stretch>
        </p:blipFill>
        <p:spPr bwMode="auto">
          <a:xfrm rot="20599733">
            <a:off x="1" y="2563813"/>
            <a:ext cx="2493433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 descr="1009053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36232" r="32274" b="46440"/>
          <a:stretch>
            <a:fillRect/>
          </a:stretch>
        </p:blipFill>
        <p:spPr bwMode="auto">
          <a:xfrm rot="19111754">
            <a:off x="-1138766" y="1484314"/>
            <a:ext cx="22733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1009053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r="75572" b="66232"/>
          <a:stretch>
            <a:fillRect/>
          </a:stretch>
        </p:blipFill>
        <p:spPr bwMode="auto">
          <a:xfrm rot="20427400">
            <a:off x="7533218" y="3933825"/>
            <a:ext cx="2495549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6" descr="1009053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5" t="36232" r="32274" b="46440"/>
          <a:stretch>
            <a:fillRect/>
          </a:stretch>
        </p:blipFill>
        <p:spPr bwMode="auto">
          <a:xfrm rot="19212144">
            <a:off x="5776385" y="2755900"/>
            <a:ext cx="2305049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7" descr="1009053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r="75572" b="66232"/>
          <a:stretch>
            <a:fillRect/>
          </a:stretch>
        </p:blipFill>
        <p:spPr bwMode="auto">
          <a:xfrm rot="21194363">
            <a:off x="2992967" y="3260725"/>
            <a:ext cx="2817284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8" descr="1009053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36232" r="32274" b="46440"/>
          <a:stretch>
            <a:fillRect/>
          </a:stretch>
        </p:blipFill>
        <p:spPr bwMode="auto">
          <a:xfrm rot="20291986">
            <a:off x="2734734" y="1773238"/>
            <a:ext cx="2199217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Text Box 9"/>
          <p:cNvSpPr txBox="1">
            <a:spLocks/>
          </p:cNvSpPr>
          <p:nvPr/>
        </p:nvSpPr>
        <p:spPr bwMode="auto">
          <a:xfrm>
            <a:off x="393701" y="6381751"/>
            <a:ext cx="12234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700"/>
              </a:spcBef>
            </a:pPr>
            <a:r>
              <a:rPr lang="de-DE" altLang="de-DE" sz="1200">
                <a:solidFill>
                  <a:srgbClr val="FFFFFF"/>
                </a:solidFill>
              </a:rPr>
              <a:t>2/16</a:t>
            </a:r>
          </a:p>
        </p:txBody>
      </p:sp>
      <p:sp>
        <p:nvSpPr>
          <p:cNvPr id="5130" name="Text Box 10"/>
          <p:cNvSpPr txBox="1">
            <a:spLocks/>
          </p:cNvSpPr>
          <p:nvPr/>
        </p:nvSpPr>
        <p:spPr bwMode="auto">
          <a:xfrm>
            <a:off x="150285" y="434976"/>
            <a:ext cx="115527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r>
              <a:rPr lang="de-DE" altLang="de-DE" sz="4200" b="1">
                <a:latin typeface="Calibri" pitchFamily="34" charset="0"/>
                <a:sym typeface="Calibri" pitchFamily="34" charset="0"/>
              </a:rPr>
              <a:t>WPU Latein</a:t>
            </a:r>
          </a:p>
        </p:txBody>
      </p:sp>
      <p:pic>
        <p:nvPicPr>
          <p:cNvPr id="5131" name="Picture 11" descr="Bildschirmfoto 2021-04-11 um 20.29.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81" y="4437112"/>
            <a:ext cx="3761988" cy="184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2" name="Picture 12" descr="Bildschirmfoto 2021-04-11 um 21.21.5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2" y="4558507"/>
            <a:ext cx="2864956" cy="172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3" name="Picture 13" descr="Bildschirmfoto 2021-04-11 um 21.22.3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90" y="1741865"/>
            <a:ext cx="3210269" cy="238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4" name="Picture 14" descr="Bildschirmfoto 2021-04-11 um 21.23.18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5" y="1784926"/>
            <a:ext cx="3552395" cy="23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5" name="Picture 15" descr="Bildschirmfoto 2021-04-11 um 21.23.3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" y="1777097"/>
            <a:ext cx="3456384" cy="253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700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/>
          </p:cNvSpPr>
          <p:nvPr/>
        </p:nvSpPr>
        <p:spPr bwMode="auto">
          <a:xfrm>
            <a:off x="673100" y="373064"/>
            <a:ext cx="1134745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1400"/>
              </a:spcBef>
            </a:pPr>
            <a:r>
              <a:rPr lang="de-DE" altLang="de-DE" sz="2700" b="1">
                <a:solidFill>
                  <a:srgbClr val="0096FF"/>
                </a:solidFill>
              </a:rPr>
              <a:t>Warum Latein?</a:t>
            </a:r>
          </a:p>
        </p:txBody>
      </p:sp>
      <p:sp>
        <p:nvSpPr>
          <p:cNvPr id="7170" name="Text Box 2"/>
          <p:cNvSpPr txBox="1">
            <a:spLocks/>
          </p:cNvSpPr>
          <p:nvPr/>
        </p:nvSpPr>
        <p:spPr bwMode="auto">
          <a:xfrm>
            <a:off x="393701" y="6381751"/>
            <a:ext cx="12234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700"/>
              </a:spcBef>
            </a:pPr>
            <a:r>
              <a:rPr lang="de-DE" altLang="de-DE" sz="1200">
                <a:solidFill>
                  <a:srgbClr val="FFFFFF"/>
                </a:solidFill>
              </a:rPr>
              <a:t>2/16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1418" y="1019175"/>
            <a:ext cx="10687049" cy="3767138"/>
          </a:xfrm>
        </p:spPr>
        <p:txBody>
          <a:bodyPr/>
          <a:lstStyle/>
          <a:p>
            <a:pPr marL="204788" indent="-204788" defTabSz="822325">
              <a:spcBef>
                <a:spcPts val="2400"/>
              </a:spcBef>
              <a:buClr>
                <a:srgbClr val="FF6600"/>
              </a:buClr>
            </a:pPr>
            <a:r>
              <a:rPr lang="de-DE" altLang="de-DE" sz="2100"/>
              <a:t>Die europäische Kulturgeschichte wurde stark durch die Römer geprägt. </a:t>
            </a:r>
          </a:p>
          <a:p>
            <a:pPr marL="204788" indent="-204788" defTabSz="822325">
              <a:spcBef>
                <a:spcPts val="2400"/>
              </a:spcBef>
              <a:buClr>
                <a:srgbClr val="FF6600"/>
              </a:buClr>
            </a:pPr>
            <a:r>
              <a:rPr lang="de-DE" altLang="de-DE" sz="2100"/>
              <a:t>Grammatikkenntnisse und Wortschatz der eigenen und anderer Sprachen lassen sich dank Latein erweitern.</a:t>
            </a:r>
          </a:p>
          <a:p>
            <a:pPr marL="204788" indent="-204788" defTabSz="822325">
              <a:spcBef>
                <a:spcPts val="2400"/>
              </a:spcBef>
              <a:buClr>
                <a:srgbClr val="FF6600"/>
              </a:buClr>
            </a:pPr>
            <a:r>
              <a:rPr lang="de-DE" altLang="de-DE" sz="2100"/>
              <a:t>Die Themen im Lateinunterricht sind breit gefächert und erweitern das Allgemeinwissen (Geschichte, Kultur, Mythologie, Philosophie…).</a:t>
            </a:r>
          </a:p>
          <a:p>
            <a:pPr marL="204788" indent="-204788" defTabSz="822325">
              <a:spcBef>
                <a:spcPts val="2400"/>
              </a:spcBef>
              <a:buClr>
                <a:srgbClr val="FF6600"/>
              </a:buClr>
            </a:pPr>
            <a:r>
              <a:rPr lang="de-DE" altLang="de-DE" sz="2100"/>
              <a:t>Lateinkenntnisse werden für viele Studiengänge vorausgesetzt.</a:t>
            </a:r>
          </a:p>
        </p:txBody>
      </p:sp>
      <p:pic>
        <p:nvPicPr>
          <p:cNvPr id="7172" name="Picture 4" descr="53_071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1" y="4959350"/>
            <a:ext cx="3181351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 descr="S647622301_K10_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/>
          <a:stretch>
            <a:fillRect/>
          </a:stretch>
        </p:blipFill>
        <p:spPr bwMode="auto">
          <a:xfrm>
            <a:off x="6650567" y="4959350"/>
            <a:ext cx="2952751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6" descr="Fotolia_16192980_Subscription_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21927" r="6763"/>
          <a:stretch>
            <a:fillRect/>
          </a:stretch>
        </p:blipFill>
        <p:spPr bwMode="auto">
          <a:xfrm>
            <a:off x="9859433" y="4959350"/>
            <a:ext cx="1608667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7" descr="G3JL91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3"/>
          <a:stretch>
            <a:fillRect/>
          </a:stretch>
        </p:blipFill>
        <p:spPr bwMode="auto">
          <a:xfrm>
            <a:off x="4169834" y="4959350"/>
            <a:ext cx="2226733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541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 advAuto="3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/>
          </p:cNvSpPr>
          <p:nvPr/>
        </p:nvSpPr>
        <p:spPr bwMode="auto">
          <a:xfrm>
            <a:off x="673100" y="373064"/>
            <a:ext cx="1134745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1400"/>
              </a:spcBef>
            </a:pPr>
            <a:r>
              <a:rPr lang="de-DE" altLang="de-DE" sz="2700" b="1">
                <a:solidFill>
                  <a:srgbClr val="0096FF"/>
                </a:solidFill>
              </a:rPr>
              <a:t>Was erwartet dich?</a:t>
            </a:r>
          </a:p>
        </p:txBody>
      </p:sp>
      <p:sp>
        <p:nvSpPr>
          <p:cNvPr id="9218" name="Text Box 2"/>
          <p:cNvSpPr txBox="1">
            <a:spLocks/>
          </p:cNvSpPr>
          <p:nvPr/>
        </p:nvSpPr>
        <p:spPr bwMode="auto">
          <a:xfrm>
            <a:off x="393701" y="6381751"/>
            <a:ext cx="12234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700"/>
              </a:spcBef>
            </a:pPr>
            <a:r>
              <a:rPr lang="de-DE" altLang="de-DE" sz="1200">
                <a:solidFill>
                  <a:srgbClr val="FFFFFF"/>
                </a:solidFill>
              </a:rPr>
              <a:t>2/16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1818" y="1019175"/>
            <a:ext cx="11601449" cy="3767138"/>
          </a:xfrm>
        </p:spPr>
        <p:txBody>
          <a:bodyPr/>
          <a:lstStyle/>
          <a:p>
            <a:pPr marL="838200" indent="-228600">
              <a:spcBef>
                <a:spcPts val="2700"/>
              </a:spcBef>
              <a:buClr>
                <a:srgbClr val="FF6600"/>
              </a:buClr>
            </a:pPr>
            <a:r>
              <a:rPr lang="de-DE" altLang="de-DE" sz="2200"/>
              <a:t>Unterricht auf Deutsch</a:t>
            </a:r>
          </a:p>
          <a:p>
            <a:pPr marL="838200" indent="-228600">
              <a:spcBef>
                <a:spcPts val="2700"/>
              </a:spcBef>
              <a:buClr>
                <a:srgbClr val="FF6600"/>
              </a:buClr>
            </a:pPr>
            <a:r>
              <a:rPr lang="de-DE" altLang="de-DE" sz="2200"/>
              <a:t>Lateinische Grammatik und Übersetzung lateinischer Texte</a:t>
            </a:r>
          </a:p>
          <a:p>
            <a:pPr marL="838200" indent="-228600">
              <a:spcBef>
                <a:spcPts val="2700"/>
              </a:spcBef>
              <a:buClr>
                <a:srgbClr val="FF6600"/>
              </a:buClr>
            </a:pPr>
            <a:r>
              <a:rPr lang="de-DE" altLang="de-DE" sz="2200"/>
              <a:t>Verschiedene Lerntechniken und Lern-Apps</a:t>
            </a:r>
          </a:p>
          <a:p>
            <a:pPr marL="838200" indent="-228600">
              <a:spcBef>
                <a:spcPts val="2700"/>
              </a:spcBef>
              <a:buClr>
                <a:srgbClr val="FF6600"/>
              </a:buClr>
            </a:pPr>
            <a:r>
              <a:rPr lang="de-DE" altLang="de-DE" sz="2200"/>
              <a:t>Ein Einblick in das Leben der Römer</a:t>
            </a:r>
          </a:p>
          <a:p>
            <a:pPr marL="838200" indent="-228600">
              <a:spcBef>
                <a:spcPts val="2700"/>
              </a:spcBef>
              <a:buClr>
                <a:srgbClr val="FF6600"/>
              </a:buClr>
            </a:pPr>
            <a:r>
              <a:rPr lang="de-DE" altLang="de-DE" sz="2200"/>
              <a:t>Exkursionen in Berlin und Potsdam</a:t>
            </a:r>
          </a:p>
        </p:txBody>
      </p:sp>
      <p:pic>
        <p:nvPicPr>
          <p:cNvPr id="9220" name="Picture 4" descr="53_071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1" y="4959350"/>
            <a:ext cx="3181351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 descr="S647622301_K10_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/>
          <a:stretch>
            <a:fillRect/>
          </a:stretch>
        </p:blipFill>
        <p:spPr bwMode="auto">
          <a:xfrm>
            <a:off x="6650567" y="4959350"/>
            <a:ext cx="2952751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 descr="Fotolia_16192980_Subscription_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21927" r="6763"/>
          <a:stretch>
            <a:fillRect/>
          </a:stretch>
        </p:blipFill>
        <p:spPr bwMode="auto">
          <a:xfrm>
            <a:off x="9859433" y="4959350"/>
            <a:ext cx="1608667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 descr="G3JL91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3"/>
          <a:stretch>
            <a:fillRect/>
          </a:stretch>
        </p:blipFill>
        <p:spPr bwMode="auto">
          <a:xfrm>
            <a:off x="4169834" y="4959350"/>
            <a:ext cx="2226733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063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 advAuto="15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09600" y="1165226"/>
            <a:ext cx="10972800" cy="836613"/>
          </a:xfrm>
        </p:spPr>
        <p:txBody>
          <a:bodyPr/>
          <a:lstStyle/>
          <a:p>
            <a:pPr algn="ctr">
              <a:spcBef>
                <a:spcPts val="1100"/>
              </a:spcBef>
              <a:buSzTx/>
              <a:buFontTx/>
              <a:buNone/>
            </a:pPr>
            <a:r>
              <a:rPr lang="de-DE" altLang="de-DE" sz="4800" b="1">
                <a:solidFill>
                  <a:srgbClr val="0096FF"/>
                </a:solidFill>
                <a:latin typeface="Calibri" pitchFamily="34" charset="0"/>
                <a:sym typeface="Calibri" pitchFamily="34" charset="0"/>
              </a:rPr>
              <a:t>Latein lernen lohnt sich!</a:t>
            </a:r>
          </a:p>
        </p:txBody>
      </p:sp>
      <p:pic>
        <p:nvPicPr>
          <p:cNvPr id="11266" name="Picture 2" descr="Adobe Scan 11. Apr. 2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1" y="1765300"/>
            <a:ext cx="529378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/>
          </p:cNvSpPr>
          <p:nvPr/>
        </p:nvSpPr>
        <p:spPr bwMode="auto">
          <a:xfrm>
            <a:off x="2442634" y="5873751"/>
            <a:ext cx="73046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de-DE" altLang="de-DE" sz="1600" i="1"/>
              <a:t>Irgendjemand unter euch, dessen Vater nicht die Hausaufgaben gefressen hat? Irgendjemand?</a:t>
            </a:r>
          </a:p>
        </p:txBody>
      </p:sp>
    </p:spTree>
    <p:extLst>
      <p:ext uri="{BB962C8B-B14F-4D97-AF65-F5344CB8AC3E}">
        <p14:creationId xmlns:p14="http://schemas.microsoft.com/office/powerpoint/2010/main" val="366133665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-Design">
  <a:themeElements>
    <a:clrScheme name="MPG Farbprofi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C3E0"/>
      </a:accent1>
      <a:accent2>
        <a:srgbClr val="FF9200"/>
      </a:accent2>
      <a:accent3>
        <a:srgbClr val="FEFFFF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vert="horz" lIns="91440" tIns="45720" rIns="91440" bIns="45720" rtlCol="0" anchor="ctr">
        <a:normAutofit fontScale="25000" lnSpcReduction="20000"/>
      </a:bodyPr>
      <a:lstStyle>
        <a:defPPr algn="r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P MPG Vorlage 1" id="{901AD793-B2FB-6044-8CA7-A885EC449264}" vid="{2468496C-C805-B141-94B7-1D17770CA01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 MPG Vorlage</Template>
  <TotalTime>0</TotalTime>
  <Words>624</Words>
  <Application>Microsoft Office PowerPoint</Application>
  <PresentationFormat>Breitbild</PresentationFormat>
  <Paragraphs>53</Paragraphs>
  <Slides>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4" baseType="lpstr">
      <vt:lpstr>Arial</vt:lpstr>
      <vt:lpstr>Calibri</vt:lpstr>
      <vt:lpstr>Calibri Light</vt:lpstr>
      <vt:lpstr>Georgia</vt:lpstr>
      <vt:lpstr>Helvetica Neue</vt:lpstr>
      <vt:lpstr>Helvetica Neue Bold Condensed</vt:lpstr>
      <vt:lpstr>Helvetica Neue Condensed</vt:lpstr>
      <vt:lpstr>Menlo-Regular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Kehl</dc:creator>
  <cp:lastModifiedBy>Martha Kehl</cp:lastModifiedBy>
  <cp:revision>140</cp:revision>
  <cp:lastPrinted>2019-01-31T13:59:19Z</cp:lastPrinted>
  <dcterms:created xsi:type="dcterms:W3CDTF">2017-10-02T09:11:47Z</dcterms:created>
  <dcterms:modified xsi:type="dcterms:W3CDTF">2024-04-26T12:14:14Z</dcterms:modified>
</cp:coreProperties>
</file>