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6"/>
  </p:notesMasterIdLst>
  <p:handoutMasterIdLst>
    <p:handoutMasterId r:id="rId7"/>
  </p:handoutMasterIdLst>
  <p:sldIdLst>
    <p:sldId id="312" r:id="rId2"/>
    <p:sldId id="313" r:id="rId3"/>
    <p:sldId id="314" r:id="rId4"/>
    <p:sldId id="315" r:id="rId5"/>
  </p:sldIdLst>
  <p:sldSz cx="12192000" cy="6858000"/>
  <p:notesSz cx="6735763" cy="9866313"/>
  <p:defaultTextStyle>
    <a:defPPr>
      <a:defRPr lang="de-DE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007635"/>
    <a:srgbClr val="00CEE7"/>
    <a:srgbClr val="3F3F3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0" autoAdjust="0"/>
    <p:restoredTop sz="76403" autoAdjust="0"/>
  </p:normalViewPr>
  <p:slideViewPr>
    <p:cSldViewPr snapToGrid="0" snapToObjects="1">
      <p:cViewPr varScale="1">
        <p:scale>
          <a:sx n="87" d="100"/>
          <a:sy n="87" d="100"/>
        </p:scale>
        <p:origin x="287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300" d="100"/>
          <a:sy n="300" d="100"/>
        </p:scale>
        <p:origin x="269" y="6499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F48E2-1D9C-4B82-B634-F5ADD89D802E}" type="datetimeFigureOut">
              <a:rPr lang="de-DE" smtClean="0"/>
              <a:t>26.04.2024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043FD-EA08-464D-8FF6-88F71D5FD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918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1CB1B-28B3-FB4E-A150-02C88008A711}" type="datetimeFigureOut">
              <a:rPr lang="de-DE" smtClean="0"/>
              <a:pPr/>
              <a:t>26.04.2024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E8C94-3DC3-3C46-9BD6-2711071C507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78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bg>
      <p:bgPr>
        <a:solidFill>
          <a:srgbClr val="37A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81EC371-1FAD-AB43-AB1A-8FFC83711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4322" y="1901998"/>
            <a:ext cx="5983357" cy="30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2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FC00BB-2D20-8546-B7FB-22E4B908B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4576" y="6272431"/>
            <a:ext cx="1217424" cy="6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6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73565"/>
            <a:ext cx="9512030" cy="766560"/>
          </a:xfrm>
          <a:noFill/>
        </p:spPr>
        <p:txBody>
          <a:bodyPr/>
          <a:lstStyle>
            <a:lvl1pPr>
              <a:defRPr>
                <a:solidFill>
                  <a:srgbClr val="7E1A7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838200" y="351751"/>
            <a:ext cx="6738938" cy="437440"/>
          </a:xfrm>
        </p:spPr>
        <p:txBody>
          <a:bodyPr>
            <a:normAutofit/>
          </a:bodyPr>
          <a:lstStyle>
            <a:lvl1pPr marL="0" indent="0">
              <a:buNone/>
              <a:defRPr sz="2400" i="1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838200" y="1640125"/>
            <a:ext cx="10515600" cy="0"/>
          </a:xfrm>
          <a:prstGeom prst="line">
            <a:avLst/>
          </a:prstGeom>
          <a:ln w="571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5000">
                  <a:schemeClr val="accent1">
                    <a:lumMod val="45000"/>
                    <a:lumOff val="55000"/>
                  </a:schemeClr>
                </a:gs>
                <a:gs pos="28000">
                  <a:schemeClr val="accent1">
                    <a:lumMod val="45000"/>
                    <a:lumOff val="55000"/>
                  </a:schemeClr>
                </a:gs>
                <a:gs pos="100000">
                  <a:srgbClr val="942092"/>
                </a:gs>
              </a:gsLst>
              <a:lin ang="0" scaled="0"/>
            </a:gra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765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3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6308258"/>
            <a:ext cx="12192000" cy="550537"/>
          </a:xfrm>
          <a:prstGeom prst="rect">
            <a:avLst/>
          </a:prstGeom>
          <a:solidFill>
            <a:srgbClr val="37A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895350"/>
            <a:ext cx="7523734" cy="781050"/>
          </a:xfrm>
        </p:spPr>
        <p:txBody>
          <a:bodyPr>
            <a:noAutofit/>
          </a:bodyPr>
          <a:lstStyle>
            <a:lvl1pPr>
              <a:defRPr sz="54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/>
              <a:t>Headline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4038600" y="6400566"/>
            <a:ext cx="41148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8200" y="6378561"/>
            <a:ext cx="2504354" cy="365124"/>
          </a:xfrm>
        </p:spPr>
        <p:txBody>
          <a:bodyPr/>
          <a:lstStyle>
            <a:lvl1pPr algn="l">
              <a:defRPr/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81000"/>
            <a:ext cx="5867400" cy="51435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Oberthema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838200" y="1923614"/>
            <a:ext cx="10281920" cy="4322841"/>
          </a:xfrm>
        </p:spPr>
        <p:txBody>
          <a:bodyPr>
            <a:normAutofit/>
          </a:bodyPr>
          <a:lstStyle>
            <a:lvl1pPr marL="365125" indent="-365125">
              <a:lnSpc>
                <a:spcPct val="120000"/>
              </a:lnSpc>
              <a:buClr>
                <a:srgbClr val="37A76A"/>
              </a:buClr>
              <a:buSzPct val="80000"/>
              <a:buFont typeface="Menlo-Regular" charset="0"/>
              <a:buChar char="⚀"/>
              <a:tabLst/>
              <a:defRPr sz="4000"/>
            </a:lvl1pPr>
            <a:lvl2pPr marL="849313" indent="-392113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600"/>
            </a:lvl2pPr>
            <a:lvl3pPr marL="1290638" indent="-376238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200"/>
            </a:lvl3pPr>
            <a:lvl4pPr marL="1689100" indent="-317500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2800"/>
            </a:lvl4pPr>
            <a:lvl5pPr marL="2057400" indent="-228600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defRPr sz="2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601908-A71B-8C44-8180-726D4F475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4576" y="6272431"/>
            <a:ext cx="1217424" cy="6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1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6308258"/>
            <a:ext cx="12192000" cy="550537"/>
          </a:xfrm>
          <a:prstGeom prst="rect">
            <a:avLst/>
          </a:prstGeom>
          <a:solidFill>
            <a:srgbClr val="37A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895350"/>
            <a:ext cx="7523734" cy="781050"/>
          </a:xfrm>
        </p:spPr>
        <p:txBody>
          <a:bodyPr>
            <a:noAutofit/>
          </a:bodyPr>
          <a:lstStyle>
            <a:lvl1pPr>
              <a:defRPr sz="54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/>
              <a:t>Headline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4038600" y="6400566"/>
            <a:ext cx="41148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8200" y="6378561"/>
            <a:ext cx="2504354" cy="365124"/>
          </a:xfrm>
        </p:spPr>
        <p:txBody>
          <a:bodyPr/>
          <a:lstStyle>
            <a:lvl1pPr algn="l">
              <a:defRPr/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81000"/>
            <a:ext cx="5867400" cy="51435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Oberthema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601908-A71B-8C44-8180-726D4F475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4576" y="6272431"/>
            <a:ext cx="1217424" cy="621393"/>
          </a:xfrm>
          <a:prstGeom prst="rect">
            <a:avLst/>
          </a:prstGeom>
        </p:spPr>
      </p:pic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675F3941-FAB8-604E-9FDC-2DAE500941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2629" y="1903644"/>
            <a:ext cx="4703618" cy="3089275"/>
          </a:xfrm>
          <a:solidFill>
            <a:schemeClr val="bg1">
              <a:lumMod val="85000"/>
            </a:schemeClr>
          </a:solidFill>
          <a:ln w="57150">
            <a:solidFill>
              <a:srgbClr val="37A76A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241B9F8-3DE6-7341-A178-A2704C6D7D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8690" y="5253959"/>
            <a:ext cx="3082637" cy="5397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Bildunterschrift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12132EFA-0506-E94D-96C0-0DF193165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3119" y="5251450"/>
            <a:ext cx="3082637" cy="5397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Bildunterschrift</a:t>
            </a:r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9D7CB118-AA43-BD4C-A9C1-8049F4FB950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8200" y="1903644"/>
            <a:ext cx="4703618" cy="3089275"/>
          </a:xfrm>
          <a:solidFill>
            <a:schemeClr val="bg1">
              <a:lumMod val="85000"/>
            </a:schemeClr>
          </a:solidFill>
          <a:ln w="57150">
            <a:solidFill>
              <a:srgbClr val="37A76A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9403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6308258"/>
            <a:ext cx="12192000" cy="550537"/>
          </a:xfrm>
          <a:prstGeom prst="rect">
            <a:avLst/>
          </a:prstGeom>
          <a:solidFill>
            <a:srgbClr val="37A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895350"/>
            <a:ext cx="7523734" cy="781050"/>
          </a:xfrm>
        </p:spPr>
        <p:txBody>
          <a:bodyPr>
            <a:noAutofit/>
          </a:bodyPr>
          <a:lstStyle>
            <a:lvl1pPr>
              <a:defRPr sz="54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/>
              <a:t>Headline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4038600" y="6400566"/>
            <a:ext cx="41148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8200" y="6378561"/>
            <a:ext cx="2504354" cy="365124"/>
          </a:xfrm>
        </p:spPr>
        <p:txBody>
          <a:bodyPr/>
          <a:lstStyle>
            <a:lvl1pPr algn="l">
              <a:defRPr/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81000"/>
            <a:ext cx="5867400" cy="51435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Oberthema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601908-A71B-8C44-8180-726D4F475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4576" y="6272431"/>
            <a:ext cx="1217424" cy="621393"/>
          </a:xfrm>
          <a:prstGeom prst="rect">
            <a:avLst/>
          </a:prstGeom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9C3FB25-741E-6041-9F2A-21333F752C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939925"/>
            <a:ext cx="3082636" cy="3089275"/>
          </a:xfrm>
          <a:solidFill>
            <a:schemeClr val="bg1">
              <a:lumMod val="85000"/>
            </a:schemeClr>
          </a:solidFill>
          <a:ln w="57150">
            <a:solidFill>
              <a:srgbClr val="37A76A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675F3941-FAB8-604E-9FDC-2DAE500941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5070" y="1939924"/>
            <a:ext cx="3082636" cy="3089275"/>
          </a:xfrm>
          <a:solidFill>
            <a:schemeClr val="bg1">
              <a:lumMod val="85000"/>
            </a:schemeClr>
          </a:solidFill>
          <a:ln w="57150">
            <a:solidFill>
              <a:srgbClr val="37A76A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548E52F0-19CC-C54E-BDF0-DE47FCB524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1940" y="1939924"/>
            <a:ext cx="3082636" cy="3089275"/>
          </a:xfrm>
          <a:solidFill>
            <a:schemeClr val="bg1">
              <a:lumMod val="85000"/>
            </a:schemeClr>
          </a:solidFill>
          <a:ln w="57150">
            <a:solidFill>
              <a:srgbClr val="37A76A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241B9F8-3DE6-7341-A178-A2704C6D7D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5251450"/>
            <a:ext cx="3082637" cy="5397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Bildunterschrift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12132EFA-0506-E94D-96C0-0DF193165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5070" y="5251450"/>
            <a:ext cx="3082637" cy="5397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Bildunterschrift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797F8EFE-E248-1442-8A6A-CB923E906D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1939" y="5251450"/>
            <a:ext cx="3082637" cy="5397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424566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200" y="894104"/>
            <a:ext cx="5323114" cy="781050"/>
          </a:xfrm>
        </p:spPr>
        <p:txBody>
          <a:bodyPr>
            <a:noAutofit/>
          </a:bodyPr>
          <a:lstStyle>
            <a:lvl1pPr>
              <a:defRPr sz="54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/>
              <a:t>Headline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400567"/>
            <a:ext cx="2504354" cy="365124"/>
          </a:xfrm>
        </p:spPr>
        <p:txBody>
          <a:bodyPr/>
          <a:lstStyle>
            <a:lvl1pPr algn="l">
              <a:defRPr/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553200" y="379754"/>
            <a:ext cx="4561754" cy="51435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Oberthema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6553200" y="1943531"/>
            <a:ext cx="5323114" cy="4322841"/>
          </a:xfrm>
        </p:spPr>
        <p:txBody>
          <a:bodyPr>
            <a:normAutofit/>
          </a:bodyPr>
          <a:lstStyle>
            <a:lvl1pPr marL="365125" indent="-365125">
              <a:lnSpc>
                <a:spcPct val="120000"/>
              </a:lnSpc>
              <a:buClr>
                <a:srgbClr val="37A76A"/>
              </a:buClr>
              <a:buSzPct val="80000"/>
              <a:buFont typeface="Menlo-Regular" charset="0"/>
              <a:buChar char="⚀"/>
              <a:tabLst/>
              <a:defRPr sz="3600"/>
            </a:lvl1pPr>
            <a:lvl2pPr marL="849313" indent="-392113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200"/>
            </a:lvl2pPr>
            <a:lvl3pPr marL="1290638" indent="-376238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2800"/>
            </a:lvl3pPr>
            <a:lvl4pPr marL="1689100" indent="-317500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2800"/>
            </a:lvl4pPr>
            <a:lvl5pPr marL="2057400" indent="-228600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defRPr sz="2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-318" y="0"/>
            <a:ext cx="6116638" cy="6858000"/>
          </a:xfrm>
          <a:solidFill>
            <a:schemeClr val="tx1"/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einfügen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C1093F-EDF2-9944-8D5B-08093DFE4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4576" y="6272431"/>
            <a:ext cx="1217424" cy="6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9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67C71B6-E429-7842-A99F-5A09932AD9D8}"/>
              </a:ext>
            </a:extLst>
          </p:cNvPr>
          <p:cNvSpPr/>
          <p:nvPr userDrawn="1"/>
        </p:nvSpPr>
        <p:spPr>
          <a:xfrm>
            <a:off x="0" y="-19327"/>
            <a:ext cx="12193285" cy="4142569"/>
          </a:xfrm>
          <a:prstGeom prst="rect">
            <a:avLst/>
          </a:prstGeom>
          <a:solidFill>
            <a:srgbClr val="37A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221131"/>
          </a:xfrm>
          <a:ln>
            <a:noFill/>
          </a:ln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 dirty="0"/>
              <a:t>?. Oberthema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566041" y="4278086"/>
            <a:ext cx="9781409" cy="2264228"/>
          </a:xfrm>
        </p:spPr>
        <p:txBody>
          <a:bodyPr anchor="ctr">
            <a:normAutofit/>
          </a:bodyPr>
          <a:lstStyle>
            <a:lvl1pPr marL="457200" indent="-457200">
              <a:buClr>
                <a:srgbClr val="00CEE7"/>
              </a:buClr>
              <a:buSzPct val="80000"/>
              <a:buFont typeface="Menlo-Regular" charset="0"/>
              <a:buChar char="⚀"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Unterthema 1
Unterthema 2
Unterthema 3
Unterthema 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BCC3A3-43CF-8944-8DB3-DBE823C51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327"/>
            <a:ext cx="2000572" cy="10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3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9A89B83-C837-8E4F-BAB6-424B403AB888}"/>
              </a:ext>
            </a:extLst>
          </p:cNvPr>
          <p:cNvSpPr/>
          <p:nvPr userDrawn="1"/>
        </p:nvSpPr>
        <p:spPr>
          <a:xfrm>
            <a:off x="0" y="-19327"/>
            <a:ext cx="12193285" cy="2773413"/>
          </a:xfrm>
          <a:prstGeom prst="rect">
            <a:avLst/>
          </a:prstGeom>
          <a:solidFill>
            <a:srgbClr val="37A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480457"/>
            <a:ext cx="10515600" cy="1230989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 dirty="0"/>
              <a:t>?. Oberthema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2754086"/>
            <a:ext cx="12192000" cy="410391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91A167-FCDC-EA46-8857-DFA7EA78F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327"/>
            <a:ext cx="2000572" cy="10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97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Variante 2">
    <p:bg>
      <p:bgPr>
        <a:solidFill>
          <a:srgbClr val="37A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0200" y="0"/>
            <a:ext cx="8985780" cy="6858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2773680" y="741680"/>
            <a:ext cx="6736080" cy="368808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773681" y="741680"/>
            <a:ext cx="6736080" cy="3688080"/>
          </a:xfrm>
        </p:spPr>
        <p:txBody>
          <a:bodyPr anchor="ctr">
            <a:noAutofit/>
          </a:bodyPr>
          <a:lstStyle>
            <a:lvl1pPr algn="ctr">
              <a:defRPr sz="4200" b="0" i="0" baseline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de-DE" dirty="0"/>
              <a:t>Text einfügen ...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A90DD8-CB4D-DE4C-8083-9FD1F703D1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4576" y="6272431"/>
            <a:ext cx="1217424" cy="6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40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Variante 1">
    <p:bg>
      <p:bgPr>
        <a:solidFill>
          <a:srgbClr val="37A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76462" y="1793189"/>
            <a:ext cx="11788569" cy="3110242"/>
          </a:xfrm>
        </p:spPr>
        <p:txBody>
          <a:bodyPr anchor="ctr">
            <a:normAutofit/>
          </a:bodyPr>
          <a:lstStyle>
            <a:lvl1pPr algn="ctr">
              <a:defRPr sz="7000" b="0" i="1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de-DE" dirty="0"/>
              <a:t>„Hier könnte ein Zitat stehen“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421521-E93E-1F42-8E3E-5955B7D36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4576" y="6272431"/>
            <a:ext cx="1217424" cy="6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6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190065"/>
            <a:ext cx="7523734" cy="102686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646528"/>
            <a:ext cx="10515600" cy="4581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4936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165EF097-799B-8E4D-BA54-D97FF4385E5C}" type="datetime1">
              <a:rPr lang="de-DE" smtClean="0"/>
              <a:pPr/>
              <a:t>26.04.2024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854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4854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5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effectLst/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8FF73-06DF-224E-9961-A753E807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350"/>
            <a:ext cx="9998122" cy="781050"/>
          </a:xfrm>
        </p:spPr>
        <p:txBody>
          <a:bodyPr/>
          <a:lstStyle/>
          <a:p>
            <a:r>
              <a:rPr lang="de-DE" dirty="0"/>
              <a:t>Literatur und Sprache untersuchen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42A646-1FD6-CD4A-856B-F8AB48D4BC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WPU Deutsch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C9E001-C3CF-2146-8E8E-48A3390807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23614"/>
            <a:ext cx="10325669" cy="432284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7300" b="1" dirty="0"/>
              <a:t>Für wen ist das ?</a:t>
            </a:r>
          </a:p>
          <a:p>
            <a:r>
              <a:rPr lang="de-DE" dirty="0"/>
              <a:t>Nicht nur für Leseratten!</a:t>
            </a:r>
          </a:p>
          <a:p>
            <a:r>
              <a:rPr lang="de-DE" dirty="0"/>
              <a:t>Zwischen den Zeilen lesen -  ein Werk in seiner Tiefe verstehen</a:t>
            </a:r>
          </a:p>
          <a:p>
            <a:r>
              <a:rPr lang="de-DE" dirty="0"/>
              <a:t>Kreative Texte schreiben</a:t>
            </a:r>
          </a:p>
          <a:p>
            <a:r>
              <a:rPr lang="de-DE" dirty="0"/>
              <a:t>Kein Förderkurs. Lesen mit Anspruch!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940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8FF73-06DF-224E-9961-A753E807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350"/>
            <a:ext cx="9998122" cy="781050"/>
          </a:xfrm>
        </p:spPr>
        <p:txBody>
          <a:bodyPr/>
          <a:lstStyle/>
          <a:p>
            <a:r>
              <a:rPr lang="de-DE" dirty="0"/>
              <a:t>Literatur und Sprache untersuchen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42A646-1FD6-CD4A-856B-F8AB48D4BC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WPU Deutsch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C9E001-C3CF-2146-8E8E-48A3390807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23614"/>
            <a:ext cx="10325669" cy="43228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7300" b="1" dirty="0"/>
              <a:t>Was </a:t>
            </a:r>
            <a:r>
              <a:rPr lang="de-DE" sz="7300" b="1"/>
              <a:t>bringt mir das?</a:t>
            </a:r>
            <a:endParaRPr lang="de-DE" sz="7300" b="1" dirty="0"/>
          </a:p>
          <a:p>
            <a:r>
              <a:rPr lang="de-DE" dirty="0"/>
              <a:t>Literarische Theorien kennenlernen und anwenden</a:t>
            </a:r>
          </a:p>
          <a:p>
            <a:r>
              <a:rPr lang="de-DE" dirty="0"/>
              <a:t>Vorbereitung auf die Oberstufe und das 		    Handwerkszeug für gute Klausuren erlernen</a:t>
            </a:r>
          </a:p>
          <a:p>
            <a:r>
              <a:rPr lang="de-DE" dirty="0"/>
              <a:t>Neue Welten kennenlernen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1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1D7BE-73CB-77C7-D628-824B2C89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wird gelesen?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A1911B-965A-2C42-E24E-92CABE3EFD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819" y="4496929"/>
            <a:ext cx="4833730" cy="885847"/>
          </a:xfrm>
        </p:spPr>
        <p:txBody>
          <a:bodyPr/>
          <a:lstStyle/>
          <a:p>
            <a:r>
              <a:rPr lang="de-DE" dirty="0"/>
              <a:t>Eure Wahl!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49F01FD-7B82-9F02-7D31-BD0079D43624}"/>
              </a:ext>
            </a:extLst>
          </p:cNvPr>
          <p:cNvSpPr txBox="1">
            <a:spLocks/>
          </p:cNvSpPr>
          <p:nvPr/>
        </p:nvSpPr>
        <p:spPr>
          <a:xfrm>
            <a:off x="990600" y="533400"/>
            <a:ext cx="5867400" cy="514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/>
              <a:t>WPU Deutsch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FAD8246-B175-F443-047D-5B192F06D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2495"/>
            <a:ext cx="2463248" cy="3481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32980B8-FFBB-2F4D-A7FB-75B2200AD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440" y="557832"/>
            <a:ext cx="2637735" cy="373211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745E952-E3F3-4DF9-2F09-D75BB00E9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444" y="170999"/>
            <a:ext cx="2949990" cy="44736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ACDC230-59DD-D981-F89F-AC9606199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084" y="1686339"/>
            <a:ext cx="2637735" cy="37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D0BF0-828E-8C40-9A29-2441A0E0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9" y="895350"/>
            <a:ext cx="12010291" cy="781050"/>
          </a:xfrm>
        </p:spPr>
        <p:txBody>
          <a:bodyPr/>
          <a:lstStyle/>
          <a:p>
            <a:r>
              <a:rPr lang="de-DE" dirty="0"/>
              <a:t>Sonne und Beton - ein Werk durchleuchten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7F97DF-095A-EA42-A981-3E430686D7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WPU Deutsch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04E2C2-231B-5646-908E-E5DA7C0380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23614"/>
            <a:ext cx="7408985" cy="4322841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Leben und Literatur aus Neukölln</a:t>
            </a:r>
          </a:p>
          <a:p>
            <a:r>
              <a:rPr lang="de-DE" dirty="0"/>
              <a:t>Jugendsprache im Deutschunterricht</a:t>
            </a:r>
          </a:p>
          <a:p>
            <a:r>
              <a:rPr lang="de-DE" dirty="0"/>
              <a:t>Figuren kennen und schätzen lernen</a:t>
            </a:r>
          </a:p>
          <a:p>
            <a:r>
              <a:rPr lang="de-DE" dirty="0"/>
              <a:t>Handlungen kritisch hinterfragen</a:t>
            </a:r>
          </a:p>
          <a:p>
            <a:r>
              <a:rPr lang="de-DE" dirty="0"/>
              <a:t>Beziehungen durchleuchten und Verhaltensmuster erkennen</a:t>
            </a:r>
          </a:p>
          <a:p>
            <a:r>
              <a:rPr lang="de-DE" dirty="0"/>
              <a:t>Sich selbst besser verstehen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D90EA2-8020-C940-98F8-291270C3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649" y="1676400"/>
            <a:ext cx="2597151" cy="42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855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Design">
  <a:themeElements>
    <a:clrScheme name="MPG Farbprofi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C3E0"/>
      </a:accent1>
      <a:accent2>
        <a:srgbClr val="FF9200"/>
      </a:accent2>
      <a:accent3>
        <a:srgbClr val="FEFFFF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EFF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vert="horz" lIns="91440" tIns="45720" rIns="91440" bIns="45720" rtlCol="0" anchor="ctr">
        <a:normAutofit fontScale="25000" lnSpcReduction="20000"/>
      </a:bodyPr>
      <a:lstStyle>
        <a:defPPr algn="r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09-05 Einstieg Thermodynamik" id="{9493FDF5-6671-CB41-9D27-8ED0D20EC74D}" vid="{65EE9BFC-2875-7041-A802-BEB3BD321378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113</Words>
  <Application>Microsoft Office PowerPoint</Application>
  <PresentationFormat>Breitbild</PresentationFormat>
  <Paragraphs>25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Helvetica Neue</vt:lpstr>
      <vt:lpstr>Helvetica Neue Bold Condensed</vt:lpstr>
      <vt:lpstr>Helvetica Neue Condensed</vt:lpstr>
      <vt:lpstr>Menlo-Regular</vt:lpstr>
      <vt:lpstr>1_Office-Design</vt:lpstr>
      <vt:lpstr>Literatur und Sprache untersuchen</vt:lpstr>
      <vt:lpstr>Literatur und Sprache untersuchen</vt:lpstr>
      <vt:lpstr>Was wird gelesen?</vt:lpstr>
      <vt:lpstr>Sonne und Beton - ein Werk durchleuchten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Kehl</dc:creator>
  <cp:lastModifiedBy>Martha Kehl</cp:lastModifiedBy>
  <cp:revision>143</cp:revision>
  <cp:lastPrinted>2019-01-31T13:59:19Z</cp:lastPrinted>
  <dcterms:created xsi:type="dcterms:W3CDTF">2017-10-02T09:11:47Z</dcterms:created>
  <dcterms:modified xsi:type="dcterms:W3CDTF">2024-04-26T12:19:46Z</dcterms:modified>
</cp:coreProperties>
</file>