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1" r:id="rId2"/>
    <p:sldId id="282" r:id="rId3"/>
    <p:sldId id="314" r:id="rId4"/>
  </p:sldIdLst>
  <p:sldSz cx="12192000" cy="6858000"/>
  <p:notesSz cx="6735763" cy="9866313"/>
  <p:defaultTextStyle>
    <a:defPPr>
      <a:defRPr lang="de-D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E7"/>
    <a:srgbClr val="3F3F3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87" autoAdjust="0"/>
    <p:restoredTop sz="94690"/>
  </p:normalViewPr>
  <p:slideViewPr>
    <p:cSldViewPr snapToGrid="0" snapToObjects="1">
      <p:cViewPr varScale="1">
        <p:scale>
          <a:sx n="114" d="100"/>
          <a:sy n="114" d="100"/>
        </p:scale>
        <p:origin x="19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269" y="6499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48E2-1D9C-4B82-B634-F5ADD89D802E}" type="datetimeFigureOut">
              <a:rPr lang="de-DE" smtClean="0"/>
              <a:t>26.04.2024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43FD-EA08-464D-8FF6-88F71D5FD0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CB1B-28B3-FB4E-A150-02C88008A711}" type="datetimeFigureOut">
              <a:rPr lang="de-DE" smtClean="0"/>
              <a:pPr/>
              <a:t>26.04.2024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E8C94-3DC3-3C46-9BD6-2711071C507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078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96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802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E8C94-3DC3-3C46-9BD6-2711071C507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1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Background_02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Bild 4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069" y="2235705"/>
            <a:ext cx="4647483" cy="2372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elfolie">
    <p:bg>
      <p:bgPr>
        <a:solidFill>
          <a:srgbClr val="00C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37006" y="2632665"/>
            <a:ext cx="11788569" cy="1382288"/>
          </a:xfrm>
        </p:spPr>
        <p:txBody>
          <a:bodyPr wrap="square" anchor="ctr">
            <a:normAutofit/>
          </a:bodyPr>
          <a:lstStyle>
            <a:lvl1pPr algn="l">
              <a:defRPr sz="88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Titel der Konferenz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460829" y="4028345"/>
            <a:ext cx="3564744" cy="51212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pPr algn="r"/>
            <a:r>
              <a:rPr lang="de-DE" dirty="0" err="1"/>
              <a:t>Tag.Monat.Jahr</a:t>
            </a:r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2270235" y="75674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rmAutofit/>
          </a:bodyPr>
          <a:lstStyle/>
          <a:p>
            <a:pPr algn="r"/>
            <a:endParaRPr lang="de-DE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237006" y="2154623"/>
            <a:ext cx="2102069" cy="478043"/>
          </a:xfrm>
          <a:prstGeom prst="rect">
            <a:avLst/>
          </a:prstGeom>
          <a:noFill/>
          <a:ln>
            <a:noFill/>
          </a:ln>
        </p:spPr>
        <p:txBody>
          <a:bodyPr vert="horz" wrap="none" lIns="91438" tIns="45719" rIns="91438" bIns="45719" rtlCol="0" anchor="ctr">
            <a:no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Condensed" charset="0"/>
                <a:ea typeface="Helvetica Neue Condensed" charset="0"/>
                <a:cs typeface="Helvetica Neue Condensed" charset="0"/>
              </a:rPr>
              <a:t>Willkommen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6308260"/>
            <a:ext cx="12192000" cy="550537"/>
          </a:xfrm>
          <a:prstGeom prst="rect">
            <a:avLst/>
          </a:prstGeom>
          <a:solidFill>
            <a:srgbClr val="00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1" y="895349"/>
            <a:ext cx="752373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038600" y="6400567"/>
            <a:ext cx="4114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38200" y="6378562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1001"/>
            <a:ext cx="5867400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838200" y="1923616"/>
            <a:ext cx="10281920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40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200" y="894104"/>
            <a:ext cx="5323115" cy="781051"/>
          </a:xfrm>
        </p:spPr>
        <p:txBody>
          <a:bodyPr>
            <a:noAutofit/>
          </a:bodyPr>
          <a:lstStyle>
            <a:lvl1pPr>
              <a:defRPr sz="55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/>
              <a:t>Headline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400567"/>
            <a:ext cx="2504355" cy="365124"/>
          </a:xfrm>
        </p:spPr>
        <p:txBody>
          <a:bodyPr/>
          <a:lstStyle>
            <a:lvl1pPr algn="l">
              <a:defRPr/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379754"/>
            <a:ext cx="4561755" cy="514351"/>
          </a:xfr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/>
              <a:t>Oberthema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553200" y="1943533"/>
            <a:ext cx="5323115" cy="4322841"/>
          </a:xfrm>
        </p:spPr>
        <p:txBody>
          <a:bodyPr>
            <a:normAutofit/>
          </a:bodyPr>
          <a:lstStyle>
            <a:lvl1pPr marL="365116" indent="-365116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600"/>
            </a:lvl1pPr>
            <a:lvl2pPr marL="849292" indent="-39210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3200"/>
            </a:lvl2pPr>
            <a:lvl3pPr marL="1290606" indent="-376229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3pPr>
            <a:lvl4pPr marL="1689058" indent="-317492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tabLst/>
              <a:defRPr sz="2800"/>
            </a:lvl4pPr>
            <a:lvl5pPr marL="2057349" indent="-228594">
              <a:lnSpc>
                <a:spcPct val="120000"/>
              </a:lnSpc>
              <a:buClr>
                <a:srgbClr val="00CEE7"/>
              </a:buClr>
              <a:buSzPct val="80000"/>
              <a:buFont typeface="Menlo-Regular" charset="0"/>
              <a:buChar char="⚀"/>
              <a:defRPr sz="2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5" name="Bild 14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sp>
        <p:nvSpPr>
          <p:cNvPr id="9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-318" y="0"/>
            <a:ext cx="6116639" cy="6858000"/>
          </a:xfrm>
          <a:solidFill>
            <a:schemeClr val="tx1"/>
          </a:solidFill>
        </p:spPr>
        <p:txBody>
          <a:bodyPr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75043"/>
          <a:stretch/>
        </p:blipFill>
        <p:spPr>
          <a:xfrm>
            <a:off x="0" y="-19328"/>
            <a:ext cx="12193285" cy="4123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709739"/>
            <a:ext cx="10515600" cy="2221131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66042" y="4278087"/>
            <a:ext cx="9781409" cy="2264228"/>
          </a:xfrm>
        </p:spPr>
        <p:txBody>
          <a:bodyPr anchor="ctr">
            <a:normAutofit/>
          </a:bodyPr>
          <a:lstStyle>
            <a:lvl1pPr marL="457189" indent="-457189">
              <a:buClr>
                <a:srgbClr val="00CEE7"/>
              </a:buClr>
              <a:buSzPct val="80000"/>
              <a:buFont typeface="Menlo-Regular" charset="0"/>
              <a:buChar char="⚀"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titel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" b="83251"/>
          <a:stretch/>
        </p:blipFill>
        <p:spPr>
          <a:xfrm>
            <a:off x="0" y="-19327"/>
            <a:ext cx="12193285" cy="27734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1851" y="1480457"/>
            <a:ext cx="10515600" cy="1230989"/>
          </a:xfrm>
        </p:spPr>
        <p:txBody>
          <a:bodyPr anchor="b"/>
          <a:lstStyle>
            <a:lvl1pPr>
              <a:defRPr sz="6000" b="1" i="0">
                <a:latin typeface="Helvetica Neue Condensed" charset="0"/>
                <a:ea typeface="Helvetica Neue Condensed" charset="0"/>
                <a:cs typeface="Helvetica Neue Condensed" charset="0"/>
              </a:defRPr>
            </a:lvl1pPr>
          </a:lstStyle>
          <a:p>
            <a:r>
              <a:rPr lang="de-DE" dirty="0"/>
              <a:t>?. Punkt</a:t>
            </a:r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327"/>
            <a:ext cx="1996967" cy="1019285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2754085"/>
            <a:ext cx="12192000" cy="41039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r>
              <a:rPr lang="de-DE" dirty="0"/>
              <a:t>Bild einfügen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0201" y="0"/>
            <a:ext cx="8985780" cy="6858000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2773680" y="741680"/>
            <a:ext cx="6736080" cy="36880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2773681" y="741680"/>
            <a:ext cx="6736080" cy="3688080"/>
          </a:xfrm>
        </p:spPr>
        <p:txBody>
          <a:bodyPr anchor="ctr">
            <a:noAutofit/>
          </a:bodyPr>
          <a:lstStyle>
            <a:lvl1pPr algn="ctr">
              <a:defRPr sz="4300" b="0" i="0" baseline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r>
              <a:rPr lang="de-DE" dirty="0"/>
              <a:t>Text einfügen ...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Varian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2583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76464" y="1793189"/>
            <a:ext cx="11788569" cy="3110243"/>
          </a:xfrm>
        </p:spPr>
        <p:txBody>
          <a:bodyPr anchor="ctr">
            <a:normAutofit/>
          </a:bodyPr>
          <a:lstStyle>
            <a:lvl1pPr algn="ctr">
              <a:defRPr sz="7100" b="0" i="1" baseline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e-DE" dirty="0"/>
              <a:t>„Hier könnte ein Zitat stehen“</a:t>
            </a:r>
          </a:p>
        </p:txBody>
      </p:sp>
      <p:pic>
        <p:nvPicPr>
          <p:cNvPr id="10" name="Bild 9" descr="LOGO S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 S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54" y="6308258"/>
            <a:ext cx="1077047" cy="54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1" y="190066"/>
            <a:ext cx="7523735" cy="1026861"/>
          </a:xfrm>
          <a:prstGeom prst="rect">
            <a:avLst/>
          </a:prstGeom>
          <a:noFill/>
          <a:ln>
            <a:noFill/>
          </a:ln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646528"/>
            <a:ext cx="10515600" cy="458108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9367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165EF097-799B-8E4D-BA54-D97FF4385E5C}" type="datetime1">
              <a:rPr lang="de-DE" smtClean="0"/>
              <a:pPr/>
              <a:t>26.04.2024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485476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485476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947997E2-C175-F14F-9FC0-BBD3EB263FC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90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5" r:id="rId3"/>
    <p:sldLayoutId id="2147483667" r:id="rId4"/>
    <p:sldLayoutId id="2147483651" r:id="rId5"/>
    <p:sldLayoutId id="2147483666" r:id="rId6"/>
    <p:sldLayoutId id="2147483659" r:id="rId7"/>
    <p:sldLayoutId id="2147483663" r:id="rId8"/>
    <p:sldLayoutId id="2147483655" r:id="rId9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effectLst/>
          <a:latin typeface="Helvetica Neue" charset="0"/>
          <a:ea typeface="Helvetica Neue" charset="0"/>
          <a:cs typeface="Helvetica Neue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b="0" i="0" kern="1200">
          <a:solidFill>
            <a:schemeClr val="tx1"/>
          </a:solidFill>
          <a:latin typeface="+mj-lt"/>
          <a:ea typeface="Calibri Light" charset="0"/>
          <a:cs typeface="Calibri Light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Astronomie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9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de-DE" dirty="0"/>
              <a:t>	»Kein Schüler sollte aus der Schule entlassen werden, ohne 	Anschauung und Kenntnis des Himmels und seiner Wunder 	gewonnen zu haben.«  	</a:t>
            </a:r>
          </a:p>
          <a:p>
            <a:pPr marL="0" indent="0" algn="r">
              <a:buNone/>
            </a:pPr>
            <a:r>
              <a:rPr lang="de-DE" i="1" dirty="0"/>
              <a:t>					</a:t>
            </a:r>
            <a:r>
              <a:rPr lang="de-DE" sz="3400" i="1" dirty="0"/>
              <a:t>Adolph Diesterweg (1790 – 1866)</a:t>
            </a:r>
          </a:p>
          <a:p>
            <a:endParaRPr lang="de-DE" dirty="0"/>
          </a:p>
          <a:p>
            <a:r>
              <a:rPr lang="de-DE" dirty="0"/>
              <a:t>Die Wahl des WPU ist </a:t>
            </a:r>
            <a:r>
              <a:rPr lang="de-DE" u="sng" dirty="0"/>
              <a:t>nicht</a:t>
            </a:r>
            <a:r>
              <a:rPr lang="de-DE" dirty="0"/>
              <a:t> Voraussetzung zur Wahl des Zusatzkurses Astronomie in der Oberstufe!</a:t>
            </a:r>
          </a:p>
          <a:p>
            <a:r>
              <a:rPr lang="de-DE" dirty="0"/>
              <a:t>Die Astronomie</a:t>
            </a:r>
            <a:r>
              <a:rPr lang="de-DE" b="1" dirty="0"/>
              <a:t> </a:t>
            </a:r>
            <a:r>
              <a:rPr lang="de-DE" dirty="0"/>
              <a:t>ist </a:t>
            </a:r>
            <a:r>
              <a:rPr lang="de-DE" u="sng" dirty="0"/>
              <a:t>kein</a:t>
            </a:r>
            <a:r>
              <a:rPr lang="de-DE" dirty="0"/>
              <a:t> reines Spezialgebiet der Physik!</a:t>
            </a:r>
          </a:p>
        </p:txBody>
      </p:sp>
    </p:spTree>
    <p:extLst>
      <p:ext uri="{BB962C8B-B14F-4D97-AF65-F5344CB8AC3E}">
        <p14:creationId xmlns:p14="http://schemas.microsoft.com/office/powerpoint/2010/main" val="258660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72BD5EE-E102-4247-9619-213B419250CC}"/>
              </a:ext>
            </a:extLst>
          </p:cNvPr>
          <p:cNvGrpSpPr/>
          <p:nvPr/>
        </p:nvGrpSpPr>
        <p:grpSpPr>
          <a:xfrm>
            <a:off x="1488631" y="1021656"/>
            <a:ext cx="10433938" cy="5225227"/>
            <a:chOff x="1633296" y="1473694"/>
            <a:chExt cx="9600435" cy="4807816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E83213E2-3529-4DA8-B6E9-728BFCE4A37E}"/>
                </a:ext>
              </a:extLst>
            </p:cNvPr>
            <p:cNvGrpSpPr/>
            <p:nvPr/>
          </p:nvGrpSpPr>
          <p:grpSpPr>
            <a:xfrm>
              <a:off x="1633296" y="1473694"/>
              <a:ext cx="9600435" cy="4807816"/>
              <a:chOff x="852055" y="1908130"/>
              <a:chExt cx="8732935" cy="4373379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D443591B-238B-42DF-A25E-C4CB4EA3B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055" y="1908130"/>
                <a:ext cx="4337473" cy="4366800"/>
              </a:xfrm>
              <a:prstGeom prst="rect">
                <a:avLst/>
              </a:prstGeom>
            </p:spPr>
          </p:pic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B9A47962-2BED-4A15-8B2E-F0F42E444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2265" y="1932709"/>
                <a:ext cx="4402725" cy="4348800"/>
              </a:xfrm>
              <a:prstGeom prst="rect">
                <a:avLst/>
              </a:prstGeom>
            </p:spPr>
          </p:pic>
        </p:grp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3747337-F2B3-4528-87E2-A26F0BD4835D}"/>
                </a:ext>
              </a:extLst>
            </p:cNvPr>
            <p:cNvSpPr/>
            <p:nvPr/>
          </p:nvSpPr>
          <p:spPr>
            <a:xfrm>
              <a:off x="1633296" y="1500715"/>
              <a:ext cx="213259" cy="1482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Astronomie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9</a:t>
            </a:r>
          </a:p>
        </p:txBody>
      </p:sp>
    </p:spTree>
    <p:extLst>
      <p:ext uri="{BB962C8B-B14F-4D97-AF65-F5344CB8AC3E}">
        <p14:creationId xmlns:p14="http://schemas.microsoft.com/office/powerpoint/2010/main" val="8896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DA82AA7-8125-6424-30BB-3A7A34633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8420" r="52055" b="31250"/>
          <a:stretch/>
        </p:blipFill>
        <p:spPr bwMode="auto">
          <a:xfrm>
            <a:off x="5004482" y="-1164"/>
            <a:ext cx="2532499" cy="23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CCA6E4E-4124-4AF3-ADAB-9CA912B4C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9" b="47262"/>
          <a:stretch/>
        </p:blipFill>
        <p:spPr bwMode="auto">
          <a:xfrm>
            <a:off x="4488965" y="4702406"/>
            <a:ext cx="1383638" cy="98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75ADCF4-0730-41F4-8906-A83CF148A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6524" y="0"/>
            <a:ext cx="5045476" cy="630684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95349"/>
            <a:ext cx="10281920" cy="781051"/>
          </a:xfrm>
        </p:spPr>
        <p:txBody>
          <a:bodyPr/>
          <a:lstStyle/>
          <a:p>
            <a:r>
              <a:rPr lang="de-DE" sz="4500" dirty="0"/>
              <a:t>Astronomie</a:t>
            </a:r>
            <a:endParaRPr lang="de-DE" sz="4500" dirty="0">
              <a:solidFill>
                <a:schemeClr val="bg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997E2-C175-F14F-9FC0-BBD3EB263FCE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dirty="0"/>
              <a:t>WPU Klasse 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235CA97-D0B0-449F-A093-A2BF05329CB3}"/>
              </a:ext>
            </a:extLst>
          </p:cNvPr>
          <p:cNvSpPr txBox="1"/>
          <p:nvPr/>
        </p:nvSpPr>
        <p:spPr>
          <a:xfrm>
            <a:off x="7927439" y="398895"/>
            <a:ext cx="3728621" cy="12352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Auf der Suche nach 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Exoplaneten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838200" y="1923617"/>
            <a:ext cx="10281920" cy="4309183"/>
          </a:xfrm>
        </p:spPr>
        <p:txBody>
          <a:bodyPr>
            <a:normAutofit fontScale="70000" lnSpcReduction="20000"/>
          </a:bodyPr>
          <a:lstStyle/>
          <a:p>
            <a:r>
              <a:rPr lang="de-DE" sz="3600" b="1" dirty="0"/>
              <a:t>Die Wissenschaft Astronomie</a:t>
            </a:r>
          </a:p>
          <a:p>
            <a:pPr lvl="1"/>
            <a:r>
              <a:rPr lang="de-DE" sz="3200" dirty="0"/>
              <a:t>Kalender, Weltbilder, Beobachtungsgeräte</a:t>
            </a:r>
          </a:p>
          <a:p>
            <a:r>
              <a:rPr lang="de-DE" sz="3600" b="1" dirty="0"/>
              <a:t>Orientierung am Sternenhimmel</a:t>
            </a:r>
          </a:p>
          <a:p>
            <a:pPr lvl="1"/>
            <a:r>
              <a:rPr lang="de-DE" sz="3200" dirty="0"/>
              <a:t>Sternbilder, Sternkarten</a:t>
            </a:r>
          </a:p>
          <a:p>
            <a:r>
              <a:rPr lang="de-DE" sz="3600" b="1" dirty="0"/>
              <a:t>Sonnensystem und Raumfahrt</a:t>
            </a:r>
          </a:p>
          <a:p>
            <a:r>
              <a:rPr lang="de-DE" sz="3600" b="1" dirty="0"/>
              <a:t>Sterne und Galaxien</a:t>
            </a:r>
            <a:endParaRPr lang="de-DE" sz="3600" b="1" dirty="0">
              <a:solidFill>
                <a:schemeClr val="bg1"/>
              </a:solidFill>
            </a:endParaRPr>
          </a:p>
          <a:p>
            <a:pPr lvl="1"/>
            <a:r>
              <a:rPr lang="de-DE" sz="3200" dirty="0"/>
              <a:t>Schwarze Löcher</a:t>
            </a:r>
          </a:p>
          <a:p>
            <a:r>
              <a:rPr lang="de-DE" sz="3600" b="1" dirty="0"/>
              <a:t>Kosmologie</a:t>
            </a:r>
          </a:p>
          <a:p>
            <a:pPr lvl="1"/>
            <a:r>
              <a:rPr lang="de-DE" sz="3200" dirty="0"/>
              <a:t>Urknall und Expansion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B1C5C7-2396-66A6-9CFB-E83EED7F0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221" y="3817911"/>
            <a:ext cx="4425779" cy="2489501"/>
          </a:xfrm>
          <a:prstGeom prst="rect">
            <a:avLst/>
          </a:prstGeom>
        </p:spPr>
      </p:pic>
      <p:pic>
        <p:nvPicPr>
          <p:cNvPr id="20" name="Grafik 19" descr="Ein Bild, das Unschärfe, Sonnenuntergang, anpassen enthält.&#10;&#10;Automatisch generierte Beschreibung">
            <a:extLst>
              <a:ext uri="{FF2B5EF4-FFF2-40B4-BE49-F238E27FC236}">
                <a16:creationId xmlns:a16="http://schemas.microsoft.com/office/drawing/2014/main" id="{7E8A4FE9-1F26-41BD-93B4-3BE8E81B64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584" r="14055"/>
          <a:stretch/>
        </p:blipFill>
        <p:spPr>
          <a:xfrm>
            <a:off x="5982319" y="4496375"/>
            <a:ext cx="2263161" cy="1809306"/>
          </a:xfrm>
          <a:prstGeom prst="round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89C0667-F16A-1261-6E5E-2E536AF9A1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 flipV="1">
            <a:off x="6471382" y="2913976"/>
            <a:ext cx="1340029" cy="182244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2005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uiExpand="1" build="p"/>
    </p:bldLst>
  </p:timing>
</p:sld>
</file>

<file path=ppt/theme/theme1.xml><?xml version="1.0" encoding="utf-8"?>
<a:theme xmlns:a="http://schemas.openxmlformats.org/drawingml/2006/main" name="Office-Design">
  <a:themeElements>
    <a:clrScheme name="MPG Farbprofi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C3E0"/>
      </a:accent1>
      <a:accent2>
        <a:srgbClr val="FF9200"/>
      </a:accent2>
      <a:accent3>
        <a:srgbClr val="FEFFFF"/>
      </a:accent3>
      <a:accent4>
        <a:srgbClr val="FEFFFF"/>
      </a:accent4>
      <a:accent5>
        <a:srgbClr val="FEFFFF"/>
      </a:accent5>
      <a:accent6>
        <a:srgbClr val="FEFFFF"/>
      </a:accent6>
      <a:hlink>
        <a:srgbClr val="FEFFFF"/>
      </a:hlink>
      <a:folHlink>
        <a:srgbClr val="FEFF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40" tIns="45720" rIns="91440" bIns="45720" rtlCol="0" anchor="ctr">
        <a:normAutofit fontScale="25000" lnSpcReduction="20000"/>
      </a:bodyPr>
      <a:lstStyle>
        <a:defPPr algn="r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P MPG Vorlage 1" id="{901AD793-B2FB-6044-8CA7-A885EC449264}" vid="{2468496C-C805-B141-94B7-1D17770CA01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 MPG Vorlage</Template>
  <TotalTime>0</TotalTime>
  <Words>113</Words>
  <Application>Microsoft Office PowerPoint</Application>
  <PresentationFormat>Breitbild</PresentationFormat>
  <Paragraphs>27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Helvetica Neue</vt:lpstr>
      <vt:lpstr>Helvetica Neue Bold Condensed</vt:lpstr>
      <vt:lpstr>Helvetica Neue Condensed</vt:lpstr>
      <vt:lpstr>Menlo-Regular</vt:lpstr>
      <vt:lpstr>Office-Design</vt:lpstr>
      <vt:lpstr>Astronomie</vt:lpstr>
      <vt:lpstr>Astronomie</vt:lpstr>
      <vt:lpstr>Astronomie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Kehl</dc:creator>
  <cp:lastModifiedBy>Martha Kehl</cp:lastModifiedBy>
  <cp:revision>146</cp:revision>
  <cp:lastPrinted>2019-01-31T13:59:19Z</cp:lastPrinted>
  <dcterms:created xsi:type="dcterms:W3CDTF">2017-10-02T09:11:47Z</dcterms:created>
  <dcterms:modified xsi:type="dcterms:W3CDTF">2024-04-26T12:16:22Z</dcterms:modified>
</cp:coreProperties>
</file>